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05" r:id="rId2"/>
    <p:sldId id="362" r:id="rId3"/>
    <p:sldId id="1582" r:id="rId4"/>
    <p:sldId id="1583" r:id="rId5"/>
    <p:sldId id="1584" r:id="rId6"/>
    <p:sldId id="1585" r:id="rId7"/>
    <p:sldId id="268" r:id="rId8"/>
    <p:sldId id="1581" r:id="rId9"/>
    <p:sldId id="1586" r:id="rId10"/>
    <p:sldId id="1587" r:id="rId11"/>
    <p:sldId id="33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9C4"/>
    <a:srgbClr val="56A2C4"/>
    <a:srgbClr val="4F9EC4"/>
    <a:srgbClr val="D5FC79"/>
    <a:srgbClr val="4B9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4"/>
    <p:restoredTop sz="94595"/>
  </p:normalViewPr>
  <p:slideViewPr>
    <p:cSldViewPr snapToGrid="0" snapToObjects="1">
      <p:cViewPr>
        <p:scale>
          <a:sx n="60" d="100"/>
          <a:sy n="60" d="100"/>
        </p:scale>
        <p:origin x="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547F1-1827-2140-9996-5A61A32F9514}"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086B4-1710-BF44-9A04-E0C0337BBB02}" type="slidenum">
              <a:rPr lang="en-US" smtClean="0"/>
              <a:t>‹#›</a:t>
            </a:fld>
            <a:endParaRPr lang="en-US"/>
          </a:p>
        </p:txBody>
      </p:sp>
    </p:spTree>
    <p:extLst>
      <p:ext uri="{BB962C8B-B14F-4D97-AF65-F5344CB8AC3E}">
        <p14:creationId xmlns:p14="http://schemas.microsoft.com/office/powerpoint/2010/main" val="243416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C6F2-2045-7744-9A64-0FF034DA43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11C8A7-C920-764D-BFA3-EAC5A08CE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83E99-B007-E448-B5DE-A91384941233}"/>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5" name="Footer Placeholder 4">
            <a:extLst>
              <a:ext uri="{FF2B5EF4-FFF2-40B4-BE49-F238E27FC236}">
                <a16:creationId xmlns:a16="http://schemas.microsoft.com/office/drawing/2014/main" id="{E7F66AAF-2EFE-3240-A23A-62691DEC8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BD90E-B567-AE4B-853D-59072FD8E814}"/>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370441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7E8B235-FDB6-0D47-BDE5-14B2F23CD5D6}"/>
              </a:ext>
            </a:extLst>
          </p:cNvPr>
          <p:cNvSpPr>
            <a:spLocks noGrp="1"/>
          </p:cNvSpPr>
          <p:nvPr>
            <p:ph type="pic" sz="quarter" idx="10"/>
          </p:nvPr>
        </p:nvSpPr>
        <p:spPr>
          <a:xfrm>
            <a:off x="548642" y="1333381"/>
            <a:ext cx="4803648" cy="4757134"/>
          </a:xfrm>
          <a:blipFill>
            <a:blip r:embed="rId2"/>
            <a:stretch>
              <a:fillRect r="360"/>
            </a:stretch>
          </a:blipFill>
        </p:spPr>
        <p:txBody>
          <a:bodyPr/>
          <a:lstStyle>
            <a:lvl1pPr>
              <a:buNone/>
              <a:defRPr/>
            </a:lvl1pPr>
          </a:lstStyle>
          <a:p>
            <a:endParaRPr lang="en-US" dirty="0"/>
          </a:p>
        </p:txBody>
      </p:sp>
      <p:sp>
        <p:nvSpPr>
          <p:cNvPr id="3" name="Title 7">
            <a:extLst>
              <a:ext uri="{FF2B5EF4-FFF2-40B4-BE49-F238E27FC236}">
                <a16:creationId xmlns:a16="http://schemas.microsoft.com/office/drawing/2014/main" id="{0FE1B000-DBF1-2442-95B0-EA35C6D2EDAC}"/>
              </a:ext>
            </a:extLst>
          </p:cNvPr>
          <p:cNvSpPr txBox="1">
            <a:spLocks/>
          </p:cNvSpPr>
          <p:nvPr userDrawn="1"/>
        </p:nvSpPr>
        <p:spPr>
          <a:xfrm>
            <a:off x="474853" y="366834"/>
            <a:ext cx="6463054" cy="76944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latin typeface="Corbel" panose="020B0503020204020204" pitchFamily="34" charset="0"/>
              </a:rPr>
              <a:t>Add your title</a:t>
            </a:r>
          </a:p>
        </p:txBody>
      </p:sp>
      <p:sp>
        <p:nvSpPr>
          <p:cNvPr id="4" name="TextBox 3">
            <a:extLst>
              <a:ext uri="{FF2B5EF4-FFF2-40B4-BE49-F238E27FC236}">
                <a16:creationId xmlns:a16="http://schemas.microsoft.com/office/drawing/2014/main" id="{DA6B8A10-723B-9649-B2D9-8B8396EF1286}"/>
              </a:ext>
            </a:extLst>
          </p:cNvPr>
          <p:cNvSpPr txBox="1"/>
          <p:nvPr userDrawn="1"/>
        </p:nvSpPr>
        <p:spPr>
          <a:xfrm>
            <a:off x="6492471" y="1297871"/>
            <a:ext cx="4671055" cy="4262257"/>
          </a:xfrm>
          <a:prstGeom prst="rect">
            <a:avLst/>
          </a:prstGeom>
          <a:noFill/>
        </p:spPr>
        <p:txBody>
          <a:bodyPr wrap="square" rtlCol="0">
            <a:spAutoFit/>
          </a:bodyPr>
          <a:lstStyle/>
          <a:p>
            <a:pPr>
              <a:lnSpc>
                <a:spcPct val="150000"/>
              </a:lnSpc>
            </a:pPr>
            <a:r>
              <a:rPr lang="en-US" sz="1400" dirty="0" err="1">
                <a:latin typeface="Helvetica Light" panose="020B0403020202020204" pitchFamily="34" charset="0"/>
                <a:ea typeface="Merriweather" charset="0"/>
                <a:cs typeface="Merriweather" charset="0"/>
              </a:rPr>
              <a:t>Mauris</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ultricies</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arcu</a:t>
            </a:r>
            <a:r>
              <a:rPr lang="en-US" sz="1400" dirty="0">
                <a:latin typeface="Helvetica Light" panose="020B0403020202020204" pitchFamily="34" charset="0"/>
                <a:ea typeface="Merriweather" charset="0"/>
                <a:cs typeface="Merriweather" charset="0"/>
              </a:rPr>
              <a:t> vel </a:t>
            </a:r>
            <a:r>
              <a:rPr lang="en-US" sz="1400" dirty="0" err="1">
                <a:latin typeface="Helvetica Light" panose="020B0403020202020204" pitchFamily="34" charset="0"/>
                <a:ea typeface="Merriweather" charset="0"/>
                <a:cs typeface="Merriweather" charset="0"/>
              </a:rPr>
              <a:t>vehicula</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blandit</a:t>
            </a:r>
            <a:r>
              <a:rPr lang="en-US" sz="1400" dirty="0">
                <a:latin typeface="Helvetica Light" panose="020B0403020202020204" pitchFamily="34" charset="0"/>
                <a:ea typeface="Merriweather" charset="0"/>
                <a:cs typeface="Merriweather" charset="0"/>
              </a:rPr>
              <a:t>, mi </a:t>
            </a:r>
            <a:r>
              <a:rPr lang="en-US" sz="1400" dirty="0" err="1">
                <a:latin typeface="Helvetica Light" panose="020B0403020202020204" pitchFamily="34" charset="0"/>
                <a:ea typeface="Merriweather" charset="0"/>
                <a:cs typeface="Merriweather" charset="0"/>
              </a:rPr>
              <a:t>nulla</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tincidunt</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turpis</a:t>
            </a:r>
            <a:r>
              <a:rPr lang="en-US" sz="1400" dirty="0">
                <a:latin typeface="Helvetica Light" panose="020B0403020202020204" pitchFamily="34" charset="0"/>
                <a:ea typeface="Merriweather" charset="0"/>
                <a:cs typeface="Merriweather" charset="0"/>
              </a:rPr>
              <a:t>, a </a:t>
            </a:r>
            <a:r>
              <a:rPr lang="en-US" sz="1400" dirty="0" err="1">
                <a:latin typeface="Helvetica Light" panose="020B0403020202020204" pitchFamily="34" charset="0"/>
                <a:ea typeface="Merriweather" charset="0"/>
                <a:cs typeface="Merriweather" charset="0"/>
              </a:rPr>
              <a:t>pretium</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mauris</a:t>
            </a:r>
            <a:r>
              <a:rPr lang="en-US" sz="1400" dirty="0">
                <a:latin typeface="Helvetica Light" panose="020B0403020202020204" pitchFamily="34" charset="0"/>
                <a:ea typeface="Merriweather" charset="0"/>
                <a:cs typeface="Merriweather" charset="0"/>
              </a:rPr>
              <a:t> ipsum sit </a:t>
            </a:r>
            <a:r>
              <a:rPr lang="en-US" sz="1400" dirty="0" err="1">
                <a:latin typeface="Helvetica Light" panose="020B0403020202020204" pitchFamily="34" charset="0"/>
                <a:ea typeface="Merriweather" charset="0"/>
                <a:cs typeface="Merriweather" charset="0"/>
              </a:rPr>
              <a:t>amet</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turpis</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Aliquam</a:t>
            </a:r>
            <a:r>
              <a:rPr lang="en-US" sz="1400" dirty="0">
                <a:latin typeface="Helvetica Light" panose="020B0403020202020204" pitchFamily="34" charset="0"/>
                <a:ea typeface="Merriweather" charset="0"/>
                <a:cs typeface="Merriweather" charset="0"/>
              </a:rPr>
              <a:t> id </a:t>
            </a:r>
            <a:r>
              <a:rPr lang="en-US" sz="1400" dirty="0" err="1">
                <a:latin typeface="Helvetica Light" panose="020B0403020202020204" pitchFamily="34" charset="0"/>
                <a:ea typeface="Merriweather" charset="0"/>
                <a:cs typeface="Merriweather" charset="0"/>
              </a:rPr>
              <a:t>vulputate</a:t>
            </a:r>
            <a:r>
              <a:rPr lang="en-US" sz="1400" dirty="0">
                <a:latin typeface="Helvetica Light" panose="020B0403020202020204" pitchFamily="34" charset="0"/>
                <a:ea typeface="Merriweather" charset="0"/>
                <a:cs typeface="Merriweather" charset="0"/>
              </a:rPr>
              <a:t> dui. </a:t>
            </a:r>
            <a:r>
              <a:rPr lang="en-US" sz="1400" dirty="0" err="1">
                <a:latin typeface="Helvetica Light" panose="020B0403020202020204" pitchFamily="34" charset="0"/>
                <a:ea typeface="Merriweather" charset="0"/>
                <a:cs typeface="Merriweather" charset="0"/>
              </a:rPr>
              <a:t>Nullam</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mattis</a:t>
            </a:r>
            <a:r>
              <a:rPr lang="en-US" sz="1400" dirty="0">
                <a:latin typeface="Helvetica Light" panose="020B0403020202020204" pitchFamily="34" charset="0"/>
                <a:ea typeface="Merriweather" charset="0"/>
                <a:cs typeface="Merriweather" charset="0"/>
              </a:rPr>
              <a:t> vitae </a:t>
            </a:r>
            <a:r>
              <a:rPr lang="en-US" sz="1400" dirty="0" err="1">
                <a:latin typeface="Helvetica Light" panose="020B0403020202020204" pitchFamily="34" charset="0"/>
                <a:ea typeface="Merriweather" charset="0"/>
                <a:cs typeface="Merriweather" charset="0"/>
              </a:rPr>
              <a:t>est</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vehicula</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eleifend</a:t>
            </a:r>
            <a:r>
              <a:rPr lang="en-US" sz="1400" dirty="0">
                <a:latin typeface="Helvetica Light" panose="020B0403020202020204" pitchFamily="34" charset="0"/>
                <a:ea typeface="Merriweather" charset="0"/>
                <a:cs typeface="Merriweather" charset="0"/>
              </a:rPr>
              <a:t>. </a:t>
            </a:r>
          </a:p>
          <a:p>
            <a:pPr>
              <a:lnSpc>
                <a:spcPct val="150000"/>
              </a:lnSpc>
            </a:pPr>
            <a:endParaRPr lang="en-US" sz="1400" dirty="0">
              <a:latin typeface="Helvetica Light" panose="020B0403020202020204" pitchFamily="34" charset="0"/>
              <a:ea typeface="Merriweather" charset="0"/>
              <a:cs typeface="Merriweather" charset="0"/>
            </a:endParaRPr>
          </a:p>
          <a:p>
            <a:pPr>
              <a:lnSpc>
                <a:spcPct val="150000"/>
              </a:lnSpc>
            </a:pPr>
            <a:r>
              <a:rPr lang="en-US" sz="1400" dirty="0" err="1">
                <a:latin typeface="Helvetica Light" panose="020B0403020202020204" pitchFamily="34" charset="0"/>
                <a:ea typeface="Merriweather" charset="0"/>
                <a:cs typeface="Merriweather" charset="0"/>
              </a:rPr>
              <a:t>Curabitur</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laoreet</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accumsan</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augue</a:t>
            </a:r>
            <a:r>
              <a:rPr lang="en-US" sz="1400" dirty="0">
                <a:latin typeface="Helvetica Light" panose="020B0403020202020204" pitchFamily="34" charset="0"/>
                <a:ea typeface="Merriweather" charset="0"/>
                <a:cs typeface="Merriweather" charset="0"/>
              </a:rPr>
              <a:t> sed </a:t>
            </a:r>
            <a:r>
              <a:rPr lang="en-US" sz="1400" dirty="0" err="1">
                <a:latin typeface="Helvetica Light" panose="020B0403020202020204" pitchFamily="34" charset="0"/>
                <a:ea typeface="Merriweather" charset="0"/>
                <a:cs typeface="Merriweather" charset="0"/>
              </a:rPr>
              <a:t>congue</a:t>
            </a:r>
            <a:r>
              <a:rPr lang="en-US" sz="1400" dirty="0">
                <a:latin typeface="Helvetica Light" panose="020B0403020202020204" pitchFamily="34" charset="0"/>
                <a:ea typeface="Merriweather" charset="0"/>
                <a:cs typeface="Merriweather" charset="0"/>
              </a:rPr>
              <a:t>. Cras non magna </a:t>
            </a:r>
            <a:r>
              <a:rPr lang="en-US" sz="1400" dirty="0" err="1">
                <a:latin typeface="Helvetica Light" panose="020B0403020202020204" pitchFamily="34" charset="0"/>
                <a:ea typeface="Merriweather" charset="0"/>
                <a:cs typeface="Merriweather" charset="0"/>
              </a:rPr>
              <a:t>iaculis</a:t>
            </a:r>
            <a:r>
              <a:rPr lang="en-US" sz="1400" dirty="0">
                <a:latin typeface="Helvetica Light" panose="020B0403020202020204" pitchFamily="34" charset="0"/>
                <a:ea typeface="Merriweather" charset="0"/>
                <a:cs typeface="Merriweather" charset="0"/>
              </a:rPr>
              <a:t>, pulvinar ante ac, pulvinar </a:t>
            </a:r>
            <a:r>
              <a:rPr lang="en-US" sz="1400" dirty="0" err="1">
                <a:latin typeface="Helvetica Light" panose="020B0403020202020204" pitchFamily="34" charset="0"/>
                <a:ea typeface="Merriweather" charset="0"/>
                <a:cs typeface="Merriweather" charset="0"/>
              </a:rPr>
              <a:t>urna</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Mauris</a:t>
            </a:r>
            <a:r>
              <a:rPr lang="en-US" sz="1400" dirty="0">
                <a:latin typeface="Helvetica Light" panose="020B0403020202020204" pitchFamily="34" charset="0"/>
                <a:ea typeface="Merriweather" charset="0"/>
                <a:cs typeface="Merriweather" charset="0"/>
              </a:rPr>
              <a:t> fermentum </a:t>
            </a:r>
            <a:r>
              <a:rPr lang="en-US" sz="1400" dirty="0" err="1">
                <a:latin typeface="Helvetica Light" panose="020B0403020202020204" pitchFamily="34" charset="0"/>
                <a:ea typeface="Merriweather" charset="0"/>
                <a:cs typeface="Merriweather" charset="0"/>
              </a:rPr>
              <a:t>purus</a:t>
            </a:r>
            <a:r>
              <a:rPr lang="en-US" sz="1400" dirty="0">
                <a:latin typeface="Helvetica Light" panose="020B0403020202020204" pitchFamily="34" charset="0"/>
                <a:ea typeface="Merriweather" charset="0"/>
                <a:cs typeface="Merriweather" charset="0"/>
              </a:rPr>
              <a:t> vel dictum </a:t>
            </a:r>
            <a:r>
              <a:rPr lang="en-US" sz="1400" dirty="0" err="1">
                <a:latin typeface="Helvetica Light" panose="020B0403020202020204" pitchFamily="34" charset="0"/>
                <a:ea typeface="Merriweather" charset="0"/>
                <a:cs typeface="Merriweather" charset="0"/>
              </a:rPr>
              <a:t>facilisis</a:t>
            </a:r>
            <a:r>
              <a:rPr lang="en-US" sz="1400" dirty="0">
                <a:latin typeface="Helvetica Light" panose="020B0403020202020204" pitchFamily="34" charset="0"/>
                <a:ea typeface="Merriweather" charset="0"/>
                <a:cs typeface="Merriweather" charset="0"/>
              </a:rPr>
              <a:t>. </a:t>
            </a:r>
          </a:p>
          <a:p>
            <a:pPr>
              <a:lnSpc>
                <a:spcPct val="150000"/>
              </a:lnSpc>
            </a:pPr>
            <a:endParaRPr lang="en-US" sz="1400" dirty="0">
              <a:latin typeface="Helvetica Light" panose="020B0403020202020204" pitchFamily="34" charset="0"/>
              <a:ea typeface="Merriweather" charset="0"/>
              <a:cs typeface="Merriweather" charset="0"/>
            </a:endParaRPr>
          </a:p>
          <a:p>
            <a:pPr>
              <a:lnSpc>
                <a:spcPct val="150000"/>
              </a:lnSpc>
            </a:pPr>
            <a:r>
              <a:rPr lang="en-US" sz="1400" dirty="0" err="1">
                <a:latin typeface="Helvetica Light" panose="020B0403020202020204" pitchFamily="34" charset="0"/>
                <a:ea typeface="Merriweather" charset="0"/>
                <a:cs typeface="Merriweather" charset="0"/>
              </a:rPr>
              <a:t>Mauris</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ultricies</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arcu</a:t>
            </a:r>
            <a:r>
              <a:rPr lang="en-US" sz="1400" dirty="0">
                <a:latin typeface="Helvetica Light" panose="020B0403020202020204" pitchFamily="34" charset="0"/>
                <a:ea typeface="Merriweather" charset="0"/>
                <a:cs typeface="Merriweather" charset="0"/>
              </a:rPr>
              <a:t> vel </a:t>
            </a:r>
            <a:r>
              <a:rPr lang="en-US" sz="1400" dirty="0" err="1">
                <a:latin typeface="Helvetica Light" panose="020B0403020202020204" pitchFamily="34" charset="0"/>
                <a:ea typeface="Merriweather" charset="0"/>
                <a:cs typeface="Merriweather" charset="0"/>
              </a:rPr>
              <a:t>vehicula</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blandit</a:t>
            </a:r>
            <a:r>
              <a:rPr lang="en-US" sz="1400" dirty="0">
                <a:latin typeface="Helvetica Light" panose="020B0403020202020204" pitchFamily="34" charset="0"/>
                <a:ea typeface="Merriweather" charset="0"/>
                <a:cs typeface="Merriweather" charset="0"/>
              </a:rPr>
              <a:t>, mi </a:t>
            </a:r>
            <a:r>
              <a:rPr lang="en-US" sz="1400" dirty="0" err="1">
                <a:latin typeface="Helvetica Light" panose="020B0403020202020204" pitchFamily="34" charset="0"/>
                <a:ea typeface="Merriweather" charset="0"/>
                <a:cs typeface="Merriweather" charset="0"/>
              </a:rPr>
              <a:t>nulla</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tincidunt</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turpis</a:t>
            </a:r>
            <a:r>
              <a:rPr lang="en-US" sz="1400" dirty="0">
                <a:latin typeface="Helvetica Light" panose="020B0403020202020204" pitchFamily="34" charset="0"/>
                <a:ea typeface="Merriweather" charset="0"/>
                <a:cs typeface="Merriweather" charset="0"/>
              </a:rPr>
              <a:t>, a </a:t>
            </a:r>
            <a:r>
              <a:rPr lang="en-US" sz="1400" dirty="0" err="1">
                <a:latin typeface="Helvetica Light" panose="020B0403020202020204" pitchFamily="34" charset="0"/>
                <a:ea typeface="Merriweather" charset="0"/>
                <a:cs typeface="Merriweather" charset="0"/>
              </a:rPr>
              <a:t>pretium</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mauris</a:t>
            </a:r>
            <a:r>
              <a:rPr lang="en-US" sz="1400" dirty="0">
                <a:latin typeface="Helvetica Light" panose="020B0403020202020204" pitchFamily="34" charset="0"/>
                <a:ea typeface="Merriweather" charset="0"/>
                <a:cs typeface="Merriweather" charset="0"/>
              </a:rPr>
              <a:t> ipsum sit </a:t>
            </a:r>
            <a:r>
              <a:rPr lang="en-US" sz="1400" dirty="0" err="1">
                <a:latin typeface="Helvetica Light" panose="020B0403020202020204" pitchFamily="34" charset="0"/>
                <a:ea typeface="Merriweather" charset="0"/>
                <a:cs typeface="Merriweather" charset="0"/>
              </a:rPr>
              <a:t>amet</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turpis</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Aliquam</a:t>
            </a:r>
            <a:r>
              <a:rPr lang="en-US" sz="1400" dirty="0">
                <a:latin typeface="Helvetica Light" panose="020B0403020202020204" pitchFamily="34" charset="0"/>
                <a:ea typeface="Merriweather" charset="0"/>
                <a:cs typeface="Merriweather" charset="0"/>
              </a:rPr>
              <a:t> id </a:t>
            </a:r>
            <a:r>
              <a:rPr lang="en-US" sz="1400" dirty="0" err="1">
                <a:latin typeface="Helvetica Light" panose="020B0403020202020204" pitchFamily="34" charset="0"/>
                <a:ea typeface="Merriweather" charset="0"/>
                <a:cs typeface="Merriweather" charset="0"/>
              </a:rPr>
              <a:t>vulputate</a:t>
            </a:r>
            <a:r>
              <a:rPr lang="en-US" sz="1400" dirty="0">
                <a:latin typeface="Helvetica Light" panose="020B0403020202020204" pitchFamily="34" charset="0"/>
                <a:ea typeface="Merriweather" charset="0"/>
                <a:cs typeface="Merriweather" charset="0"/>
              </a:rPr>
              <a:t> dui. </a:t>
            </a:r>
            <a:r>
              <a:rPr lang="en-US" sz="1400" dirty="0" err="1">
                <a:latin typeface="Helvetica Light" panose="020B0403020202020204" pitchFamily="34" charset="0"/>
                <a:ea typeface="Merriweather" charset="0"/>
                <a:cs typeface="Merriweather" charset="0"/>
              </a:rPr>
              <a:t>Nullam</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mattis</a:t>
            </a:r>
            <a:r>
              <a:rPr lang="en-US" sz="1400" dirty="0">
                <a:latin typeface="Helvetica Light" panose="020B0403020202020204" pitchFamily="34" charset="0"/>
                <a:ea typeface="Merriweather" charset="0"/>
                <a:cs typeface="Merriweather" charset="0"/>
              </a:rPr>
              <a:t> vitae </a:t>
            </a:r>
            <a:r>
              <a:rPr lang="en-US" sz="1400" dirty="0" err="1">
                <a:latin typeface="Helvetica Light" panose="020B0403020202020204" pitchFamily="34" charset="0"/>
                <a:ea typeface="Merriweather" charset="0"/>
                <a:cs typeface="Merriweather" charset="0"/>
              </a:rPr>
              <a:t>est</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vehicula</a:t>
            </a:r>
            <a:r>
              <a:rPr lang="en-US" sz="1400" dirty="0">
                <a:latin typeface="Helvetica Light" panose="020B0403020202020204" pitchFamily="34" charset="0"/>
                <a:ea typeface="Merriweather" charset="0"/>
                <a:cs typeface="Merriweather" charset="0"/>
              </a:rPr>
              <a:t> </a:t>
            </a:r>
            <a:r>
              <a:rPr lang="en-US" sz="1400" dirty="0" err="1">
                <a:latin typeface="Helvetica Light" panose="020B0403020202020204" pitchFamily="34" charset="0"/>
                <a:ea typeface="Merriweather" charset="0"/>
                <a:cs typeface="Merriweather" charset="0"/>
              </a:rPr>
              <a:t>eleifend</a:t>
            </a:r>
            <a:r>
              <a:rPr lang="en-US" sz="1400" dirty="0">
                <a:latin typeface="Helvetica Light" panose="020B0403020202020204" pitchFamily="34" charset="0"/>
                <a:ea typeface="Merriweather" charset="0"/>
                <a:cs typeface="Merriweather" charset="0"/>
              </a:rPr>
              <a:t>. </a:t>
            </a:r>
          </a:p>
        </p:txBody>
      </p:sp>
      <p:pic>
        <p:nvPicPr>
          <p:cNvPr id="5" name="Picture 4" descr="Logo, icon&#10;&#10;Description automatically generated with medium confidence">
            <a:extLst>
              <a:ext uri="{FF2B5EF4-FFF2-40B4-BE49-F238E27FC236}">
                <a16:creationId xmlns:a16="http://schemas.microsoft.com/office/drawing/2014/main" id="{B06A133B-56F7-1C4E-91A9-66C2BE4CC83A}"/>
              </a:ext>
            </a:extLst>
          </p:cNvPr>
          <p:cNvPicPr>
            <a:picLocks noChangeAspect="1"/>
          </p:cNvPicPr>
          <p:nvPr userDrawn="1"/>
        </p:nvPicPr>
        <p:blipFill>
          <a:blip r:embed="rId3"/>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1748FB59-D482-4F41-99BE-439A409BE7B8}"/>
              </a:ext>
            </a:extLst>
          </p:cNvPr>
          <p:cNvSpPr/>
          <p:nvPr userDrawn="1"/>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FC185E96-8858-4D49-91A2-85C5F7FCC376}"/>
              </a:ext>
            </a:extLst>
          </p:cNvPr>
          <p:cNvSpPr/>
          <p:nvPr userDrawn="1"/>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B2818519-44D5-604C-86E7-594AB7DCC10D}"/>
              </a:ext>
            </a:extLst>
          </p:cNvPr>
          <p:cNvSpPr/>
          <p:nvPr userDrawn="1"/>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Tree>
    <p:extLst>
      <p:ext uri="{BB962C8B-B14F-4D97-AF65-F5344CB8AC3E}">
        <p14:creationId xmlns:p14="http://schemas.microsoft.com/office/powerpoint/2010/main" val="276797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C2FB-431F-DF4B-B412-29C57A7F4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C4463F-69C3-3243-BE0E-24BFAD1F7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8C844-5B12-1047-AF3B-1F2FA7BB6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4B027-DA6C-D24C-8645-76FE0CDBB0BF}"/>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6" name="Footer Placeholder 5">
            <a:extLst>
              <a:ext uri="{FF2B5EF4-FFF2-40B4-BE49-F238E27FC236}">
                <a16:creationId xmlns:a16="http://schemas.microsoft.com/office/drawing/2014/main" id="{545032A4-14CB-3E4E-BB2E-8617D301C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93DEC-E57C-624A-A774-E6262594841F}"/>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247955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DC8A-FCBA-7B42-BBF9-5AC24DB75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0491D-7B9B-8D4F-8CDA-D4C928A4E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80F5E-4435-1242-B1B5-B7F52C5C4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4E896-D056-064D-83FE-DEDB2CDFCE85}"/>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6" name="Footer Placeholder 5">
            <a:extLst>
              <a:ext uri="{FF2B5EF4-FFF2-40B4-BE49-F238E27FC236}">
                <a16:creationId xmlns:a16="http://schemas.microsoft.com/office/drawing/2014/main" id="{960F6729-F7B5-0845-9BD5-E2BE8171F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01C02-4308-694E-87F7-30AD57F363BB}"/>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1474667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AAD7-0359-614E-B018-5DD6AC672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9E6C45-47AE-1546-8A89-7480E115EA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B64D5-C021-3749-8F3C-6F4BFACB1BD6}"/>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5" name="Footer Placeholder 4">
            <a:extLst>
              <a:ext uri="{FF2B5EF4-FFF2-40B4-BE49-F238E27FC236}">
                <a16:creationId xmlns:a16="http://schemas.microsoft.com/office/drawing/2014/main" id="{61794570-567D-BB4E-A387-E05E97234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86DB0-F88C-2D42-A267-9A7D2411B420}"/>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172472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203F8-12F8-F14D-9A54-E41D96C153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6BE006-45EF-C549-B9FC-75D1901872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00430-970F-5B4D-BE34-EAAAC4B55B0D}"/>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5" name="Footer Placeholder 4">
            <a:extLst>
              <a:ext uri="{FF2B5EF4-FFF2-40B4-BE49-F238E27FC236}">
                <a16:creationId xmlns:a16="http://schemas.microsoft.com/office/drawing/2014/main" id="{72430575-156C-E64C-AFB2-10A94BE83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9D4AE-2513-A848-B1DF-3A0A78757C98}"/>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59029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44EA-EFB8-8944-84A0-046643083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05B82-FDC0-B74D-8317-8035A31690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F6830-88E7-734C-9257-5AED6503E2E5}"/>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5" name="Footer Placeholder 4">
            <a:extLst>
              <a:ext uri="{FF2B5EF4-FFF2-40B4-BE49-F238E27FC236}">
                <a16:creationId xmlns:a16="http://schemas.microsoft.com/office/drawing/2014/main" id="{B8E1C555-9635-A84E-90E1-CBDEA2759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B9B5D-44D7-AC40-96CE-599D3C2B78CA}"/>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24028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9F99-6D72-5A4D-8A77-97F05B1504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86A58-F7D7-0542-B68D-6F1717D20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C7A303-160B-8B48-8441-DD04599D9537}"/>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5" name="Footer Placeholder 4">
            <a:extLst>
              <a:ext uri="{FF2B5EF4-FFF2-40B4-BE49-F238E27FC236}">
                <a16:creationId xmlns:a16="http://schemas.microsoft.com/office/drawing/2014/main" id="{925BDB5F-29A0-944C-8FDB-B9919D519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233B0-2DBB-3E41-881D-91F7779263A3}"/>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184976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A9CF-E854-4B46-B561-593A710E1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CFB76-C183-DF41-B4A9-0037A6D97F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2296AF-C9F6-5449-A996-7DD56C1661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C3551-3876-9542-AFEB-5FAC56D20CE7}"/>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6" name="Footer Placeholder 5">
            <a:extLst>
              <a:ext uri="{FF2B5EF4-FFF2-40B4-BE49-F238E27FC236}">
                <a16:creationId xmlns:a16="http://schemas.microsoft.com/office/drawing/2014/main" id="{CCB521D3-370D-1948-BD5E-E1A7D0905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AEB62-01AE-6C45-9271-7F7C2B289E7D}"/>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370608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4964-9BA1-EC4C-9575-C88B581DB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827A3-E140-4B4C-8C7C-763BF4E2C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1793D5-26DE-3C49-8E5A-ECF2C714B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FE4746-1BD4-924B-B977-09B4B3DF53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0B6F1-1047-8848-95F9-33A2CA134C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2FAD6D-A2F2-8C4F-AC0F-D537F35DE3E1}"/>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8" name="Footer Placeholder 7">
            <a:extLst>
              <a:ext uri="{FF2B5EF4-FFF2-40B4-BE49-F238E27FC236}">
                <a16:creationId xmlns:a16="http://schemas.microsoft.com/office/drawing/2014/main" id="{FE468DB2-70A7-444A-A92B-1088B385D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63083F-0B64-2A43-90E7-EBD028CE3067}"/>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60509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8907-9619-8745-87B7-2F184A735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5377FB-95FC-FF4D-B11F-46B9456C5F79}"/>
              </a:ext>
            </a:extLst>
          </p:cNvPr>
          <p:cNvSpPr>
            <a:spLocks noGrp="1"/>
          </p:cNvSpPr>
          <p:nvPr>
            <p:ph type="dt" sz="half" idx="10"/>
          </p:nvPr>
        </p:nvSpPr>
        <p:spPr/>
        <p:txBody>
          <a:bodyPr/>
          <a:lstStyle/>
          <a:p>
            <a:fld id="{4E816329-90F3-F54D-9095-EADD943C292F}" type="datetimeFigureOut">
              <a:rPr lang="en-US" smtClean="0"/>
              <a:t>10/20/2023</a:t>
            </a:fld>
            <a:endParaRPr lang="en-US"/>
          </a:p>
        </p:txBody>
      </p:sp>
      <p:sp>
        <p:nvSpPr>
          <p:cNvPr id="4" name="Footer Placeholder 3">
            <a:extLst>
              <a:ext uri="{FF2B5EF4-FFF2-40B4-BE49-F238E27FC236}">
                <a16:creationId xmlns:a16="http://schemas.microsoft.com/office/drawing/2014/main" id="{1D54C8B0-3972-A643-8DD0-3DBD56DEB9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2A02C-E76C-D948-9900-37F6049C33E2}"/>
              </a:ext>
            </a:extLst>
          </p:cNvPr>
          <p:cNvSpPr>
            <a:spLocks noGrp="1"/>
          </p:cNvSpPr>
          <p:nvPr>
            <p:ph type="sldNum" sz="quarter" idx="12"/>
          </p:nvPr>
        </p:nvSpPr>
        <p:spPr/>
        <p:txBody>
          <a:bodyPr/>
          <a:lstStyle/>
          <a:p>
            <a:fld id="{4B864D13-4990-0F47-BD85-99A7FBBCB46B}" type="slidenum">
              <a:rPr lang="en-US" smtClean="0"/>
              <a:t>‹#›</a:t>
            </a:fld>
            <a:endParaRPr lang="en-US"/>
          </a:p>
        </p:txBody>
      </p:sp>
    </p:spTree>
    <p:extLst>
      <p:ext uri="{BB962C8B-B14F-4D97-AF65-F5344CB8AC3E}">
        <p14:creationId xmlns:p14="http://schemas.microsoft.com/office/powerpoint/2010/main" val="75240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 icon&#10;&#10;Description automatically generated with medium confidence">
            <a:extLst>
              <a:ext uri="{FF2B5EF4-FFF2-40B4-BE49-F238E27FC236}">
                <a16:creationId xmlns:a16="http://schemas.microsoft.com/office/drawing/2014/main" id="{5369D3BD-2DAE-F34D-B84A-CC847BDD4B04}"/>
              </a:ext>
            </a:extLst>
          </p:cNvPr>
          <p:cNvPicPr>
            <a:picLocks noChangeAspect="1"/>
          </p:cNvPicPr>
          <p:nvPr userDrawn="1"/>
        </p:nvPicPr>
        <p:blipFill>
          <a:blip r:embed="rId2"/>
          <a:stretch>
            <a:fillRect/>
          </a:stretch>
        </p:blipFill>
        <p:spPr>
          <a:xfrm>
            <a:off x="11322313" y="6090515"/>
            <a:ext cx="659017" cy="572809"/>
          </a:xfrm>
          <a:prstGeom prst="rect">
            <a:avLst/>
          </a:prstGeom>
        </p:spPr>
      </p:pic>
      <p:sp>
        <p:nvSpPr>
          <p:cNvPr id="7" name="object 4">
            <a:extLst>
              <a:ext uri="{FF2B5EF4-FFF2-40B4-BE49-F238E27FC236}">
                <a16:creationId xmlns:a16="http://schemas.microsoft.com/office/drawing/2014/main" id="{1CAD5701-7329-6E4B-886D-CC800E56C0DD}"/>
              </a:ext>
            </a:extLst>
          </p:cNvPr>
          <p:cNvSpPr/>
          <p:nvPr userDrawn="1"/>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8" name="object 4">
            <a:extLst>
              <a:ext uri="{FF2B5EF4-FFF2-40B4-BE49-F238E27FC236}">
                <a16:creationId xmlns:a16="http://schemas.microsoft.com/office/drawing/2014/main" id="{9105456C-1095-1949-A836-7595FB162790}"/>
              </a:ext>
            </a:extLst>
          </p:cNvPr>
          <p:cNvSpPr/>
          <p:nvPr userDrawn="1"/>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9" name="object 4">
            <a:extLst>
              <a:ext uri="{FF2B5EF4-FFF2-40B4-BE49-F238E27FC236}">
                <a16:creationId xmlns:a16="http://schemas.microsoft.com/office/drawing/2014/main" id="{8BAC5EC1-B3FE-7648-9956-349503600965}"/>
              </a:ext>
            </a:extLst>
          </p:cNvPr>
          <p:cNvSpPr/>
          <p:nvPr userDrawn="1"/>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0" name="Rectangle 9">
            <a:extLst>
              <a:ext uri="{FF2B5EF4-FFF2-40B4-BE49-F238E27FC236}">
                <a16:creationId xmlns:a16="http://schemas.microsoft.com/office/drawing/2014/main" id="{0913F5E6-104A-274B-8E97-1D3CC1FA9444}"/>
              </a:ext>
            </a:extLst>
          </p:cNvPr>
          <p:cNvSpPr/>
          <p:nvPr userDrawn="1"/>
        </p:nvSpPr>
        <p:spPr>
          <a:xfrm>
            <a:off x="0" y="0"/>
            <a:ext cx="6215605" cy="67177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30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7E8B235-FDB6-0D47-BDE5-14B2F23CD5D6}"/>
              </a:ext>
            </a:extLst>
          </p:cNvPr>
          <p:cNvSpPr>
            <a:spLocks noGrp="1"/>
          </p:cNvSpPr>
          <p:nvPr>
            <p:ph type="pic" sz="quarter" idx="10"/>
          </p:nvPr>
        </p:nvSpPr>
        <p:spPr>
          <a:xfrm>
            <a:off x="1" y="0"/>
            <a:ext cx="5436000" cy="6858000"/>
          </a:xfrm>
          <a:blipFill>
            <a:blip r:embed="rId2"/>
            <a:stretch>
              <a:fillRect r="-1158"/>
            </a:stretch>
          </a:blipFill>
        </p:spPr>
        <p:txBody>
          <a:bodyPr/>
          <a:lstStyle>
            <a:lvl1pPr>
              <a:buNone/>
              <a:defRPr/>
            </a:lvl1pPr>
          </a:lstStyle>
          <a:p>
            <a:endParaRPr lang="en-US" dirty="0"/>
          </a:p>
        </p:txBody>
      </p:sp>
    </p:spTree>
    <p:extLst>
      <p:ext uri="{BB962C8B-B14F-4D97-AF65-F5344CB8AC3E}">
        <p14:creationId xmlns:p14="http://schemas.microsoft.com/office/powerpoint/2010/main" val="75024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7E8B235-FDB6-0D47-BDE5-14B2F23CD5D6}"/>
              </a:ext>
            </a:extLst>
          </p:cNvPr>
          <p:cNvSpPr>
            <a:spLocks noGrp="1"/>
          </p:cNvSpPr>
          <p:nvPr>
            <p:ph type="pic" sz="quarter" idx="10"/>
          </p:nvPr>
        </p:nvSpPr>
        <p:spPr>
          <a:xfrm>
            <a:off x="0" y="0"/>
            <a:ext cx="12192000" cy="6858000"/>
          </a:xfrm>
          <a:blipFill>
            <a:blip r:embed="rId2"/>
            <a:stretch>
              <a:fillRect r="-1158"/>
            </a:stretch>
          </a:blipFill>
        </p:spPr>
        <p:txBody>
          <a:bodyPr/>
          <a:lstStyle>
            <a:lvl1pPr>
              <a:buNone/>
              <a:defRPr/>
            </a:lvl1pPr>
          </a:lstStyle>
          <a:p>
            <a:endParaRPr lang="en-US" dirty="0"/>
          </a:p>
        </p:txBody>
      </p:sp>
    </p:spTree>
    <p:extLst>
      <p:ext uri="{BB962C8B-B14F-4D97-AF65-F5344CB8AC3E}">
        <p14:creationId xmlns:p14="http://schemas.microsoft.com/office/powerpoint/2010/main" val="142904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05D91F-1599-2847-8D76-108ADD21A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62F666-5B9F-4B48-93EE-2C9390BDC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844A-D288-9843-AF4A-CA1A7D602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16329-90F3-F54D-9095-EADD943C292F}" type="datetimeFigureOut">
              <a:rPr lang="en-US" smtClean="0"/>
              <a:t>10/20/2023</a:t>
            </a:fld>
            <a:endParaRPr lang="en-US"/>
          </a:p>
        </p:txBody>
      </p:sp>
      <p:sp>
        <p:nvSpPr>
          <p:cNvPr id="5" name="Footer Placeholder 4">
            <a:extLst>
              <a:ext uri="{FF2B5EF4-FFF2-40B4-BE49-F238E27FC236}">
                <a16:creationId xmlns:a16="http://schemas.microsoft.com/office/drawing/2014/main" id="{D7CA1D27-0249-3646-A5F7-6A5BDDDD9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4648D-0393-0445-9EEE-D3BD0EAEA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64D13-4990-0F47-BD85-99A7FBBCB46B}" type="slidenum">
              <a:rPr lang="en-US" smtClean="0"/>
              <a:t>‹#›</a:t>
            </a:fld>
            <a:endParaRPr lang="en-US"/>
          </a:p>
        </p:txBody>
      </p:sp>
    </p:spTree>
    <p:extLst>
      <p:ext uri="{BB962C8B-B14F-4D97-AF65-F5344CB8AC3E}">
        <p14:creationId xmlns:p14="http://schemas.microsoft.com/office/powerpoint/2010/main" val="1233407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rid.or.id/"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CDCAB-6FCF-4146-9FFA-38F69BCC3EC1}"/>
              </a:ext>
            </a:extLst>
          </p:cNvPr>
          <p:cNvPicPr>
            <a:picLocks noChangeAspect="1"/>
          </p:cNvPicPr>
          <p:nvPr/>
        </p:nvPicPr>
        <p:blipFill rotWithShape="1">
          <a:blip r:embed="rId2">
            <a:alphaModFix amt="80000"/>
          </a:blip>
          <a:srcRect l="16270" t="20325" r="22516" b="16700"/>
          <a:stretch/>
        </p:blipFill>
        <p:spPr>
          <a:xfrm>
            <a:off x="0" y="-89210"/>
            <a:ext cx="12192000" cy="7025269"/>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1E8DBC8F-AAD5-184E-B398-31E49EC0A38E}"/>
              </a:ext>
            </a:extLst>
          </p:cNvPr>
          <p:cNvPicPr>
            <a:picLocks noChangeAspect="1"/>
          </p:cNvPicPr>
          <p:nvPr/>
        </p:nvPicPr>
        <p:blipFill>
          <a:blip r:embed="rId3"/>
          <a:stretch>
            <a:fillRect/>
          </a:stretch>
        </p:blipFill>
        <p:spPr>
          <a:xfrm>
            <a:off x="376518" y="334826"/>
            <a:ext cx="2415650" cy="1083174"/>
          </a:xfrm>
          <a:prstGeom prst="rect">
            <a:avLst/>
          </a:prstGeom>
        </p:spPr>
      </p:pic>
      <p:sp>
        <p:nvSpPr>
          <p:cNvPr id="7" name="object 2">
            <a:extLst>
              <a:ext uri="{FF2B5EF4-FFF2-40B4-BE49-F238E27FC236}">
                <a16:creationId xmlns:a16="http://schemas.microsoft.com/office/drawing/2014/main" id="{BED6C20C-79B0-BB49-85C1-F29D49800634}"/>
              </a:ext>
            </a:extLst>
          </p:cNvPr>
          <p:cNvSpPr txBox="1">
            <a:spLocks/>
          </p:cNvSpPr>
          <p:nvPr/>
        </p:nvSpPr>
        <p:spPr>
          <a:xfrm>
            <a:off x="1482595" y="2219939"/>
            <a:ext cx="8426950" cy="2228815"/>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0"/>
              </a:spcBef>
            </a:pPr>
            <a:r>
              <a:rPr lang="en-US" sz="4800" b="1" spc="-145" dirty="0">
                <a:solidFill>
                  <a:schemeClr val="bg1"/>
                </a:solidFill>
                <a:latin typeface="Corbel" panose="020B0503020204020204" pitchFamily="34" charset="0"/>
              </a:rPr>
              <a:t>Peran Carbon Pricing </a:t>
            </a:r>
            <a:r>
              <a:rPr lang="en-US" sz="4800" b="1" spc="-145" dirty="0" err="1">
                <a:solidFill>
                  <a:schemeClr val="bg1"/>
                </a:solidFill>
                <a:latin typeface="Corbel" panose="020B0503020204020204" pitchFamily="34" charset="0"/>
              </a:rPr>
              <a:t>dalam</a:t>
            </a:r>
            <a:r>
              <a:rPr lang="en-US" sz="4800" b="1" spc="-145" dirty="0">
                <a:solidFill>
                  <a:schemeClr val="bg1"/>
                </a:solidFill>
                <a:latin typeface="Corbel" panose="020B0503020204020204" pitchFamily="34" charset="0"/>
              </a:rPr>
              <a:t> </a:t>
            </a:r>
            <a:r>
              <a:rPr lang="en-US" sz="4800" b="1" spc="-145" dirty="0" err="1">
                <a:solidFill>
                  <a:schemeClr val="bg1"/>
                </a:solidFill>
                <a:latin typeface="Corbel" panose="020B0503020204020204" pitchFamily="34" charset="0"/>
              </a:rPr>
              <a:t>Akselerasi</a:t>
            </a:r>
            <a:r>
              <a:rPr lang="en-US" sz="4800" b="1" spc="-145" dirty="0">
                <a:solidFill>
                  <a:schemeClr val="bg1"/>
                </a:solidFill>
                <a:latin typeface="Corbel" panose="020B0503020204020204" pitchFamily="34" charset="0"/>
              </a:rPr>
              <a:t> </a:t>
            </a:r>
            <a:r>
              <a:rPr lang="en-US" sz="4800" b="1" spc="-145" dirty="0" err="1">
                <a:solidFill>
                  <a:schemeClr val="bg1"/>
                </a:solidFill>
                <a:latin typeface="Corbel" panose="020B0503020204020204" pitchFamily="34" charset="0"/>
              </a:rPr>
              <a:t>Pencapaian</a:t>
            </a:r>
            <a:r>
              <a:rPr lang="en-US" sz="4800" b="1" spc="-145" dirty="0">
                <a:solidFill>
                  <a:schemeClr val="bg1"/>
                </a:solidFill>
                <a:latin typeface="Corbel" panose="020B0503020204020204" pitchFamily="34" charset="0"/>
              </a:rPr>
              <a:t> Net Zero Emission di ASEAN</a:t>
            </a:r>
            <a:endParaRPr lang="en-US" sz="4800" b="1" spc="-335" dirty="0">
              <a:solidFill>
                <a:schemeClr val="bg1"/>
              </a:solidFill>
              <a:latin typeface="Corbel" panose="020B0503020204020204" pitchFamily="34" charset="0"/>
            </a:endParaRPr>
          </a:p>
        </p:txBody>
      </p:sp>
      <p:sp>
        <p:nvSpPr>
          <p:cNvPr id="8" name="object 2">
            <a:extLst>
              <a:ext uri="{FF2B5EF4-FFF2-40B4-BE49-F238E27FC236}">
                <a16:creationId xmlns:a16="http://schemas.microsoft.com/office/drawing/2014/main" id="{EFEBB06B-30E3-764E-9FEE-6F6EC56BD3A7}"/>
              </a:ext>
            </a:extLst>
          </p:cNvPr>
          <p:cNvSpPr txBox="1"/>
          <p:nvPr/>
        </p:nvSpPr>
        <p:spPr>
          <a:xfrm>
            <a:off x="1482595" y="4809243"/>
            <a:ext cx="4299110" cy="989695"/>
          </a:xfrm>
          <a:prstGeom prst="rect">
            <a:avLst/>
          </a:prstGeom>
        </p:spPr>
        <p:txBody>
          <a:bodyPr vert="horz" wrap="square" lIns="0" tIns="195580" rIns="0" bIns="0" rtlCol="0">
            <a:spAutoFit/>
          </a:bodyPr>
          <a:lstStyle/>
          <a:p>
            <a:pPr marL="12700" marR="5080">
              <a:lnSpc>
                <a:spcPct val="110000"/>
              </a:lnSpc>
            </a:pPr>
            <a:r>
              <a:rPr lang="en-US" sz="2400" b="1" dirty="0">
                <a:solidFill>
                  <a:schemeClr val="accent6">
                    <a:lumMod val="20000"/>
                    <a:lumOff val="80000"/>
                  </a:schemeClr>
                </a:solidFill>
                <a:latin typeface="Corbel" panose="020B0503020204020204" pitchFamily="34" charset="0"/>
                <a:cs typeface="Trebuchet MS"/>
              </a:rPr>
              <a:t>Kuki Soejachmoen</a:t>
            </a:r>
          </a:p>
          <a:p>
            <a:pPr marL="12700" marR="5080">
              <a:lnSpc>
                <a:spcPct val="110000"/>
              </a:lnSpc>
            </a:pPr>
            <a:r>
              <a:rPr lang="en-US" sz="2400" b="1" dirty="0">
                <a:solidFill>
                  <a:schemeClr val="accent6">
                    <a:lumMod val="20000"/>
                    <a:lumOff val="80000"/>
                  </a:schemeClr>
                </a:solidFill>
                <a:latin typeface="Corbel" panose="020B0503020204020204" pitchFamily="34" charset="0"/>
                <a:cs typeface="Trebuchet MS"/>
              </a:rPr>
              <a:t>20 </a:t>
            </a:r>
            <a:r>
              <a:rPr lang="en-US" sz="2400" b="1" dirty="0" err="1">
                <a:solidFill>
                  <a:schemeClr val="accent6">
                    <a:lumMod val="20000"/>
                    <a:lumOff val="80000"/>
                  </a:schemeClr>
                </a:solidFill>
                <a:latin typeface="Corbel" panose="020B0503020204020204" pitchFamily="34" charset="0"/>
                <a:cs typeface="Trebuchet MS"/>
              </a:rPr>
              <a:t>Oktober</a:t>
            </a:r>
            <a:r>
              <a:rPr lang="en-US" sz="2400" b="1" dirty="0">
                <a:solidFill>
                  <a:schemeClr val="accent6">
                    <a:lumMod val="20000"/>
                    <a:lumOff val="80000"/>
                  </a:schemeClr>
                </a:solidFill>
                <a:latin typeface="Corbel" panose="020B0503020204020204" pitchFamily="34" charset="0"/>
                <a:cs typeface="Trebuchet MS"/>
              </a:rPr>
              <a:t> 2023</a:t>
            </a:r>
            <a:endParaRPr sz="2400" b="1" dirty="0">
              <a:solidFill>
                <a:schemeClr val="accent6">
                  <a:lumMod val="20000"/>
                  <a:lumOff val="80000"/>
                </a:schemeClr>
              </a:solidFill>
              <a:latin typeface="Corbel" panose="020B0503020204020204" pitchFamily="34" charset="0"/>
              <a:cs typeface="Trebuchet MS"/>
            </a:endParaRPr>
          </a:p>
        </p:txBody>
      </p:sp>
      <p:grpSp>
        <p:nvGrpSpPr>
          <p:cNvPr id="16" name="Group 15">
            <a:extLst>
              <a:ext uri="{FF2B5EF4-FFF2-40B4-BE49-F238E27FC236}">
                <a16:creationId xmlns:a16="http://schemas.microsoft.com/office/drawing/2014/main" id="{DAE9C089-8621-5248-BF52-F106EE468718}"/>
              </a:ext>
            </a:extLst>
          </p:cNvPr>
          <p:cNvGrpSpPr/>
          <p:nvPr/>
        </p:nvGrpSpPr>
        <p:grpSpPr>
          <a:xfrm>
            <a:off x="559547" y="5929506"/>
            <a:ext cx="1024796" cy="379854"/>
            <a:chOff x="857597" y="5935602"/>
            <a:chExt cx="1024796" cy="379854"/>
          </a:xfrm>
        </p:grpSpPr>
        <p:sp>
          <p:nvSpPr>
            <p:cNvPr id="9" name="Chevron 8">
              <a:extLst>
                <a:ext uri="{FF2B5EF4-FFF2-40B4-BE49-F238E27FC236}">
                  <a16:creationId xmlns:a16="http://schemas.microsoft.com/office/drawing/2014/main" id="{B6E93A2B-D129-644D-A8C7-3602D86BE27C}"/>
                </a:ext>
              </a:extLst>
            </p:cNvPr>
            <p:cNvSpPr/>
            <p:nvPr/>
          </p:nvSpPr>
          <p:spPr>
            <a:xfrm>
              <a:off x="857597" y="5935602"/>
              <a:ext cx="367662" cy="367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a:extLst>
                <a:ext uri="{FF2B5EF4-FFF2-40B4-BE49-F238E27FC236}">
                  <a16:creationId xmlns:a16="http://schemas.microsoft.com/office/drawing/2014/main" id="{F6D38DAF-5A26-564D-9A83-366493CE564C}"/>
                </a:ext>
              </a:extLst>
            </p:cNvPr>
            <p:cNvSpPr/>
            <p:nvPr/>
          </p:nvSpPr>
          <p:spPr>
            <a:xfrm>
              <a:off x="1186164" y="5935602"/>
              <a:ext cx="367662" cy="367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a:extLst>
                <a:ext uri="{FF2B5EF4-FFF2-40B4-BE49-F238E27FC236}">
                  <a16:creationId xmlns:a16="http://schemas.microsoft.com/office/drawing/2014/main" id="{34DBCB17-8E7E-F344-89D7-9988C3AD993C}"/>
                </a:ext>
              </a:extLst>
            </p:cNvPr>
            <p:cNvSpPr/>
            <p:nvPr/>
          </p:nvSpPr>
          <p:spPr>
            <a:xfrm>
              <a:off x="1514731" y="5947794"/>
              <a:ext cx="367662" cy="367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74E8AD84-912D-4C48-8A0C-465200B631ED}"/>
              </a:ext>
            </a:extLst>
          </p:cNvPr>
          <p:cNvGrpSpPr/>
          <p:nvPr/>
        </p:nvGrpSpPr>
        <p:grpSpPr>
          <a:xfrm>
            <a:off x="10349069" y="1038146"/>
            <a:ext cx="1024796" cy="379854"/>
            <a:chOff x="10349069" y="1038146"/>
            <a:chExt cx="1024796" cy="379854"/>
          </a:xfrm>
        </p:grpSpPr>
        <p:sp>
          <p:nvSpPr>
            <p:cNvPr id="12" name="Chevron 11">
              <a:extLst>
                <a:ext uri="{FF2B5EF4-FFF2-40B4-BE49-F238E27FC236}">
                  <a16:creationId xmlns:a16="http://schemas.microsoft.com/office/drawing/2014/main" id="{44209A4C-BEFF-7A40-A2B5-2300BDED2817}"/>
                </a:ext>
              </a:extLst>
            </p:cNvPr>
            <p:cNvSpPr/>
            <p:nvPr/>
          </p:nvSpPr>
          <p:spPr>
            <a:xfrm>
              <a:off x="10349069" y="1038146"/>
              <a:ext cx="367662" cy="367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a:extLst>
                <a:ext uri="{FF2B5EF4-FFF2-40B4-BE49-F238E27FC236}">
                  <a16:creationId xmlns:a16="http://schemas.microsoft.com/office/drawing/2014/main" id="{11874BC2-7DE5-EA44-849B-E339206FD2E9}"/>
                </a:ext>
              </a:extLst>
            </p:cNvPr>
            <p:cNvSpPr/>
            <p:nvPr/>
          </p:nvSpPr>
          <p:spPr>
            <a:xfrm>
              <a:off x="10677636" y="1038146"/>
              <a:ext cx="367662" cy="367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D96F4484-AD80-0B47-A4F7-43271B7817A6}"/>
                </a:ext>
              </a:extLst>
            </p:cNvPr>
            <p:cNvSpPr/>
            <p:nvPr/>
          </p:nvSpPr>
          <p:spPr>
            <a:xfrm>
              <a:off x="11006203" y="1050338"/>
              <a:ext cx="367662" cy="367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bject 4">
            <a:extLst>
              <a:ext uri="{FF2B5EF4-FFF2-40B4-BE49-F238E27FC236}">
                <a16:creationId xmlns:a16="http://schemas.microsoft.com/office/drawing/2014/main" id="{54094917-73E7-7F47-90A6-E0120D32B851}"/>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18" name="object 4">
            <a:extLst>
              <a:ext uri="{FF2B5EF4-FFF2-40B4-BE49-F238E27FC236}">
                <a16:creationId xmlns:a16="http://schemas.microsoft.com/office/drawing/2014/main" id="{315C845D-D35C-5C4C-A5DE-08085C1E9A72}"/>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19" name="object 4">
            <a:extLst>
              <a:ext uri="{FF2B5EF4-FFF2-40B4-BE49-F238E27FC236}">
                <a16:creationId xmlns:a16="http://schemas.microsoft.com/office/drawing/2014/main" id="{A45804FD-8154-A248-B49E-E45AA124FF0D}"/>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Tree>
    <p:extLst>
      <p:ext uri="{BB962C8B-B14F-4D97-AF65-F5344CB8AC3E}">
        <p14:creationId xmlns:p14="http://schemas.microsoft.com/office/powerpoint/2010/main" val="213433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874407" y="4660780"/>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8850702" y="1"/>
            <a:ext cx="3341297" cy="167352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sp>
        <p:nvSpPr>
          <p:cNvPr id="5" name="Rectangle 4">
            <a:extLst>
              <a:ext uri="{FF2B5EF4-FFF2-40B4-BE49-F238E27FC236}">
                <a16:creationId xmlns:a16="http://schemas.microsoft.com/office/drawing/2014/main" id="{F02A78F2-6D9E-2BAC-839A-6198A47D9F0D}"/>
              </a:ext>
            </a:extLst>
          </p:cNvPr>
          <p:cNvSpPr/>
          <p:nvPr/>
        </p:nvSpPr>
        <p:spPr>
          <a:xfrm>
            <a:off x="593963" y="251988"/>
            <a:ext cx="9719617" cy="584775"/>
          </a:xfrm>
          <a:prstGeom prst="rect">
            <a:avLst/>
          </a:prstGeom>
        </p:spPr>
        <p:txBody>
          <a:bodyPr wrap="square">
            <a:spAutoFit/>
          </a:bodyPr>
          <a:lstStyle/>
          <a:p>
            <a:r>
              <a:rPr lang="en-US" sz="3200" b="1" dirty="0" err="1">
                <a:solidFill>
                  <a:schemeClr val="accent6">
                    <a:lumMod val="75000"/>
                  </a:schemeClr>
                </a:solidFill>
                <a:latin typeface="Corbel" panose="020B0503020204020204" pitchFamily="34" charset="0"/>
                <a:ea typeface="Merriweather" charset="0"/>
                <a:cs typeface="Merriweather" charset="0"/>
              </a:rPr>
              <a:t>Rekomendasi</a:t>
            </a:r>
            <a:endParaRPr lang="en-US" sz="3200" b="1" dirty="0">
              <a:solidFill>
                <a:schemeClr val="accent6">
                  <a:lumMod val="75000"/>
                </a:schemeClr>
              </a:solidFill>
              <a:latin typeface="Corbel" panose="020B0503020204020204" pitchFamily="34" charset="0"/>
              <a:ea typeface="Merriweather" charset="0"/>
              <a:cs typeface="Merriweather" charset="0"/>
            </a:endParaRPr>
          </a:p>
        </p:txBody>
      </p:sp>
      <p:sp>
        <p:nvSpPr>
          <p:cNvPr id="2" name="Text Placeholder 9">
            <a:extLst>
              <a:ext uri="{FF2B5EF4-FFF2-40B4-BE49-F238E27FC236}">
                <a16:creationId xmlns:a16="http://schemas.microsoft.com/office/drawing/2014/main" id="{FE1185C7-C3C3-A2DE-C584-5242C92FB92A}"/>
              </a:ext>
            </a:extLst>
          </p:cNvPr>
          <p:cNvSpPr txBox="1">
            <a:spLocks/>
          </p:cNvSpPr>
          <p:nvPr/>
        </p:nvSpPr>
        <p:spPr>
          <a:xfrm>
            <a:off x="765544" y="1088750"/>
            <a:ext cx="10140751" cy="5139869"/>
          </a:xfrm>
          <a:prstGeom prst="rect">
            <a:avLst/>
          </a:prstGeom>
          <a:noFill/>
        </p:spPr>
        <p:txBody>
          <a:bodyPr wrap="square" rtlCol="0">
            <a:spAutoFit/>
          </a:bodyPr>
          <a:lstStyle>
            <a:defPPr>
              <a:defRPr lang="en-US"/>
            </a:defPPr>
            <a:lvl1pPr marL="342900" indent="-342900">
              <a:lnSpc>
                <a:spcPts val="3000"/>
              </a:lnSpc>
              <a:spcBef>
                <a:spcPts val="300"/>
              </a:spcBef>
              <a:spcAft>
                <a:spcPts val="300"/>
              </a:spcAft>
              <a:buFont typeface="Arial" panose="020B0604020202020204" pitchFamily="34" charset="0"/>
              <a:buChar char="•"/>
              <a:defRPr>
                <a:latin typeface="Helvetica Light" panose="020B0403020202020204" pitchFamily="34" charset="0"/>
                <a:ea typeface="Merriweather" charset="0"/>
                <a:cs typeface="Merriweather"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Bef>
                <a:spcPts val="400"/>
              </a:spcBef>
              <a:spcAft>
                <a:spcPts val="400"/>
              </a:spcAft>
            </a:pPr>
            <a:r>
              <a:rPr lang="en-US" sz="2200" b="1" dirty="0" err="1">
                <a:latin typeface="+mn-lt"/>
              </a:rPr>
              <a:t>Implementasi</a:t>
            </a:r>
            <a:r>
              <a:rPr lang="en-US" sz="2200" b="1" dirty="0">
                <a:latin typeface="+mn-lt"/>
              </a:rPr>
              <a:t> </a:t>
            </a:r>
            <a:r>
              <a:rPr lang="en-US" sz="2200" b="1" dirty="0" err="1">
                <a:latin typeface="+mn-lt"/>
              </a:rPr>
              <a:t>instrumen</a:t>
            </a:r>
            <a:r>
              <a:rPr lang="en-US" sz="2200" b="1" dirty="0">
                <a:latin typeface="+mn-lt"/>
              </a:rPr>
              <a:t> </a:t>
            </a:r>
            <a:r>
              <a:rPr lang="en-US" sz="2200" b="1" i="1" dirty="0">
                <a:latin typeface="+mn-lt"/>
              </a:rPr>
              <a:t>carbon pricing </a:t>
            </a:r>
            <a:r>
              <a:rPr lang="en-US" sz="2200" b="1" dirty="0" err="1">
                <a:latin typeface="+mn-lt"/>
              </a:rPr>
              <a:t>internasional</a:t>
            </a:r>
            <a:r>
              <a:rPr lang="en-US" sz="2200" b="1" dirty="0">
                <a:latin typeface="+mn-lt"/>
              </a:rPr>
              <a:t> </a:t>
            </a:r>
            <a:r>
              <a:rPr lang="en-US" sz="2200" b="1" dirty="0" err="1">
                <a:latin typeface="+mn-lt"/>
              </a:rPr>
              <a:t>memerlukan</a:t>
            </a:r>
            <a:r>
              <a:rPr lang="en-US" sz="2200" b="1" dirty="0">
                <a:latin typeface="+mn-lt"/>
              </a:rPr>
              <a:t> </a:t>
            </a:r>
            <a:r>
              <a:rPr lang="en-US" sz="2200" b="1" dirty="0" err="1">
                <a:latin typeface="+mn-lt"/>
              </a:rPr>
              <a:t>pertimbangan</a:t>
            </a:r>
            <a:r>
              <a:rPr lang="en-US" sz="2200" b="1" dirty="0">
                <a:latin typeface="+mn-lt"/>
              </a:rPr>
              <a:t> dan </a:t>
            </a:r>
            <a:r>
              <a:rPr lang="en-US" sz="2200" b="1" dirty="0" err="1">
                <a:latin typeface="+mn-lt"/>
              </a:rPr>
              <a:t>analisis</a:t>
            </a:r>
            <a:r>
              <a:rPr lang="en-US" sz="2200" b="1" dirty="0">
                <a:latin typeface="+mn-lt"/>
              </a:rPr>
              <a:t> </a:t>
            </a:r>
            <a:r>
              <a:rPr lang="en-US" sz="2200" b="1" dirty="0" err="1">
                <a:latin typeface="+mn-lt"/>
              </a:rPr>
              <a:t>lebih</a:t>
            </a:r>
            <a:r>
              <a:rPr lang="en-US" sz="2200" b="1" dirty="0">
                <a:latin typeface="+mn-lt"/>
              </a:rPr>
              <a:t> </a:t>
            </a:r>
            <a:r>
              <a:rPr lang="en-US" sz="2200" b="1" dirty="0" err="1">
                <a:latin typeface="+mn-lt"/>
              </a:rPr>
              <a:t>mendalam</a:t>
            </a:r>
            <a:r>
              <a:rPr lang="en-US" sz="2200" dirty="0">
                <a:latin typeface="+mn-lt"/>
              </a:rPr>
              <a:t>. RBP merupakan </a:t>
            </a:r>
            <a:r>
              <a:rPr lang="en-US" sz="2200" dirty="0" err="1">
                <a:latin typeface="+mn-lt"/>
              </a:rPr>
              <a:t>opsi</a:t>
            </a:r>
            <a:r>
              <a:rPr lang="en-US" sz="2200" dirty="0">
                <a:latin typeface="+mn-lt"/>
              </a:rPr>
              <a:t> ‘</a:t>
            </a:r>
            <a:r>
              <a:rPr lang="en-US" sz="2200" dirty="0" err="1">
                <a:latin typeface="+mn-lt"/>
              </a:rPr>
              <a:t>aman</a:t>
            </a:r>
            <a:r>
              <a:rPr lang="en-US" sz="2200" dirty="0">
                <a:latin typeface="+mn-lt"/>
              </a:rPr>
              <a:t>’ </a:t>
            </a:r>
            <a:r>
              <a:rPr lang="en-US" sz="2200" dirty="0" err="1">
                <a:latin typeface="+mn-lt"/>
              </a:rPr>
              <a:t>namun</a:t>
            </a:r>
            <a:r>
              <a:rPr lang="en-US" sz="2200" dirty="0">
                <a:latin typeface="+mn-lt"/>
              </a:rPr>
              <a:t> sangat mungkin RBP tidak </a:t>
            </a:r>
            <a:r>
              <a:rPr lang="en-US" sz="2200" dirty="0" err="1">
                <a:latin typeface="+mn-lt"/>
              </a:rPr>
              <a:t>akan</a:t>
            </a:r>
            <a:r>
              <a:rPr lang="en-US" sz="2200" dirty="0">
                <a:latin typeface="+mn-lt"/>
              </a:rPr>
              <a:t> </a:t>
            </a:r>
            <a:r>
              <a:rPr lang="en-US" sz="2200" dirty="0" err="1">
                <a:latin typeface="+mn-lt"/>
              </a:rPr>
              <a:t>berlaku</a:t>
            </a:r>
            <a:r>
              <a:rPr lang="en-US" sz="2200" dirty="0">
                <a:latin typeface="+mn-lt"/>
              </a:rPr>
              <a:t> lama </a:t>
            </a:r>
            <a:r>
              <a:rPr lang="en-US" sz="2200" dirty="0" err="1">
                <a:latin typeface="+mn-lt"/>
              </a:rPr>
              <a:t>karena</a:t>
            </a:r>
            <a:r>
              <a:rPr lang="en-US" sz="2200" dirty="0">
                <a:latin typeface="+mn-lt"/>
              </a:rPr>
              <a:t> </a:t>
            </a:r>
            <a:r>
              <a:rPr lang="en-US" sz="2200" dirty="0" err="1">
                <a:latin typeface="+mn-lt"/>
              </a:rPr>
              <a:t>adanya</a:t>
            </a:r>
            <a:r>
              <a:rPr lang="en-US" sz="2200" dirty="0">
                <a:latin typeface="+mn-lt"/>
              </a:rPr>
              <a:t> kebutuhan semua para Pihak </a:t>
            </a:r>
            <a:r>
              <a:rPr lang="en-US" sz="2200" dirty="0" err="1">
                <a:latin typeface="+mn-lt"/>
              </a:rPr>
              <a:t>dalam</a:t>
            </a:r>
            <a:r>
              <a:rPr lang="en-US" sz="2200" dirty="0">
                <a:latin typeface="+mn-lt"/>
              </a:rPr>
              <a:t> </a:t>
            </a:r>
            <a:r>
              <a:rPr lang="en-US" sz="2200" dirty="0" err="1">
                <a:latin typeface="+mn-lt"/>
              </a:rPr>
              <a:t>mencapai</a:t>
            </a:r>
            <a:r>
              <a:rPr lang="en-US" sz="2200" dirty="0">
                <a:latin typeface="+mn-lt"/>
              </a:rPr>
              <a:t> NDC dan NZE</a:t>
            </a:r>
          </a:p>
          <a:p>
            <a:pPr>
              <a:lnSpc>
                <a:spcPct val="100000"/>
              </a:lnSpc>
              <a:spcBef>
                <a:spcPts val="400"/>
              </a:spcBef>
              <a:spcAft>
                <a:spcPts val="400"/>
              </a:spcAft>
            </a:pPr>
            <a:r>
              <a:rPr lang="en-US" sz="2200" dirty="0" err="1">
                <a:latin typeface="+mn-lt"/>
              </a:rPr>
              <a:t>Implementasi</a:t>
            </a:r>
            <a:r>
              <a:rPr lang="en-US" sz="2200" dirty="0">
                <a:latin typeface="+mn-lt"/>
              </a:rPr>
              <a:t> </a:t>
            </a:r>
            <a:r>
              <a:rPr lang="en-US" sz="2200" i="1" dirty="0">
                <a:latin typeface="+mn-lt"/>
              </a:rPr>
              <a:t>Art6.2 and Art6.4 of the Paris Agreement</a:t>
            </a:r>
            <a:r>
              <a:rPr lang="en-US" sz="2200" dirty="0">
                <a:latin typeface="+mn-lt"/>
              </a:rPr>
              <a:t> </a:t>
            </a:r>
            <a:r>
              <a:rPr lang="en-US" sz="2200" dirty="0" err="1">
                <a:latin typeface="+mn-lt"/>
              </a:rPr>
              <a:t>akan</a:t>
            </a:r>
            <a:r>
              <a:rPr lang="en-US" sz="2200" dirty="0">
                <a:latin typeface="+mn-lt"/>
              </a:rPr>
              <a:t> memberikan </a:t>
            </a:r>
            <a:r>
              <a:rPr lang="en-US" sz="2200" dirty="0" err="1">
                <a:latin typeface="+mn-lt"/>
              </a:rPr>
              <a:t>dampak</a:t>
            </a:r>
            <a:r>
              <a:rPr lang="en-US" sz="2200" dirty="0">
                <a:latin typeface="+mn-lt"/>
              </a:rPr>
              <a:t> terhadap </a:t>
            </a:r>
            <a:r>
              <a:rPr lang="en-US" sz="2200" dirty="0" err="1">
                <a:latin typeface="+mn-lt"/>
              </a:rPr>
              <a:t>kinerja</a:t>
            </a:r>
            <a:r>
              <a:rPr lang="en-US" sz="2200" dirty="0">
                <a:latin typeface="+mn-lt"/>
              </a:rPr>
              <a:t> </a:t>
            </a:r>
            <a:r>
              <a:rPr lang="en-US" sz="2200" dirty="0" err="1">
                <a:latin typeface="+mn-lt"/>
              </a:rPr>
              <a:t>pencapaian</a:t>
            </a:r>
            <a:r>
              <a:rPr lang="en-US" sz="2200" dirty="0">
                <a:latin typeface="+mn-lt"/>
              </a:rPr>
              <a:t> NDC dan NZE host country </a:t>
            </a:r>
            <a:r>
              <a:rPr lang="en-US" sz="2200" dirty="0">
                <a:latin typeface="+mn-lt"/>
                <a:sym typeface="Wingdings" panose="05000000000000000000" pitchFamily="2" charset="2"/>
              </a:rPr>
              <a:t> </a:t>
            </a:r>
            <a:r>
              <a:rPr lang="en-US" sz="2200" b="1" dirty="0">
                <a:latin typeface="+mn-lt"/>
                <a:sym typeface="Wingdings" panose="05000000000000000000" pitchFamily="2" charset="2"/>
              </a:rPr>
              <a:t>perlu </a:t>
            </a:r>
            <a:r>
              <a:rPr lang="en-US" sz="2200" b="1" dirty="0" err="1">
                <a:latin typeface="+mn-lt"/>
                <a:sym typeface="Wingdings" panose="05000000000000000000" pitchFamily="2" charset="2"/>
              </a:rPr>
              <a:t>disiapkan</a:t>
            </a:r>
            <a:r>
              <a:rPr lang="en-US" sz="2200" b="1" dirty="0">
                <a:latin typeface="+mn-lt"/>
                <a:sym typeface="Wingdings" panose="05000000000000000000" pitchFamily="2" charset="2"/>
              </a:rPr>
              <a:t> </a:t>
            </a:r>
            <a:r>
              <a:rPr lang="en-US" sz="2200" b="1" dirty="0" err="1">
                <a:latin typeface="+mn-lt"/>
                <a:sym typeface="Wingdings" panose="05000000000000000000" pitchFamily="2" charset="2"/>
              </a:rPr>
              <a:t>peta</a:t>
            </a:r>
            <a:r>
              <a:rPr lang="en-US" sz="2200" b="1" dirty="0">
                <a:latin typeface="+mn-lt"/>
                <a:sym typeface="Wingdings" panose="05000000000000000000" pitchFamily="2" charset="2"/>
              </a:rPr>
              <a:t> </a:t>
            </a:r>
            <a:r>
              <a:rPr lang="en-US" sz="2200" b="1" dirty="0" err="1">
                <a:latin typeface="+mn-lt"/>
                <a:sym typeface="Wingdings" panose="05000000000000000000" pitchFamily="2" charset="2"/>
              </a:rPr>
              <a:t>jalan</a:t>
            </a:r>
            <a:r>
              <a:rPr lang="en-US" sz="2200" b="1" dirty="0">
                <a:latin typeface="+mn-lt"/>
                <a:sym typeface="Wingdings" panose="05000000000000000000" pitchFamily="2" charset="2"/>
              </a:rPr>
              <a:t> yang jelas dengan target </a:t>
            </a:r>
            <a:r>
              <a:rPr lang="en-US" sz="2200" b="1" dirty="0" err="1">
                <a:latin typeface="+mn-lt"/>
                <a:sym typeface="Wingdings" panose="05000000000000000000" pitchFamily="2" charset="2"/>
              </a:rPr>
              <a:t>tahunan</a:t>
            </a:r>
            <a:r>
              <a:rPr lang="en-US" sz="2200" b="1" dirty="0">
                <a:latin typeface="+mn-lt"/>
                <a:sym typeface="Wingdings" panose="05000000000000000000" pitchFamily="2" charset="2"/>
              </a:rPr>
              <a:t> </a:t>
            </a:r>
            <a:r>
              <a:rPr lang="en-US" sz="2200" dirty="0" err="1">
                <a:latin typeface="+mn-lt"/>
                <a:sym typeface="Wingdings" panose="05000000000000000000" pitchFamily="2" charset="2"/>
              </a:rPr>
              <a:t>untuk</a:t>
            </a:r>
            <a:r>
              <a:rPr lang="en-US" sz="2200" dirty="0">
                <a:latin typeface="+mn-lt"/>
                <a:sym typeface="Wingdings" panose="05000000000000000000" pitchFamily="2" charset="2"/>
              </a:rPr>
              <a:t> </a:t>
            </a:r>
            <a:r>
              <a:rPr lang="en-US" sz="2200" dirty="0" err="1">
                <a:latin typeface="+mn-lt"/>
                <a:sym typeface="Wingdings" panose="05000000000000000000" pitchFamily="2" charset="2"/>
              </a:rPr>
              <a:t>membantu</a:t>
            </a:r>
            <a:r>
              <a:rPr lang="en-US" sz="2200" dirty="0">
                <a:latin typeface="+mn-lt"/>
                <a:sym typeface="Wingdings" panose="05000000000000000000" pitchFamily="2" charset="2"/>
              </a:rPr>
              <a:t> </a:t>
            </a:r>
            <a:r>
              <a:rPr lang="en-US" sz="2200" dirty="0" err="1">
                <a:latin typeface="+mn-lt"/>
                <a:sym typeface="Wingdings" panose="05000000000000000000" pitchFamily="2" charset="2"/>
              </a:rPr>
              <a:t>dalam</a:t>
            </a:r>
            <a:r>
              <a:rPr lang="en-US" sz="2200" dirty="0">
                <a:latin typeface="+mn-lt"/>
                <a:sym typeface="Wingdings" panose="05000000000000000000" pitchFamily="2" charset="2"/>
              </a:rPr>
              <a:t> </a:t>
            </a:r>
            <a:r>
              <a:rPr lang="en-US" sz="2200" dirty="0" err="1">
                <a:latin typeface="+mn-lt"/>
                <a:sym typeface="Wingdings" panose="05000000000000000000" pitchFamily="2" charset="2"/>
              </a:rPr>
              <a:t>memutuskan</a:t>
            </a:r>
            <a:r>
              <a:rPr lang="en-US" sz="2200" dirty="0">
                <a:latin typeface="+mn-lt"/>
                <a:sym typeface="Wingdings" panose="05000000000000000000" pitchFamily="2" charset="2"/>
              </a:rPr>
              <a:t> </a:t>
            </a:r>
            <a:r>
              <a:rPr lang="en-US" sz="2200" dirty="0" err="1">
                <a:latin typeface="+mn-lt"/>
                <a:sym typeface="Wingdings" panose="05000000000000000000" pitchFamily="2" charset="2"/>
              </a:rPr>
              <a:t>kapan</a:t>
            </a:r>
            <a:r>
              <a:rPr lang="en-US" sz="2200" dirty="0">
                <a:latin typeface="+mn-lt"/>
                <a:sym typeface="Wingdings" panose="05000000000000000000" pitchFamily="2" charset="2"/>
              </a:rPr>
              <a:t> dan seperti </a:t>
            </a:r>
            <a:r>
              <a:rPr lang="en-US" sz="2200" dirty="0" err="1">
                <a:latin typeface="+mn-lt"/>
                <a:sym typeface="Wingdings" panose="05000000000000000000" pitchFamily="2" charset="2"/>
              </a:rPr>
              <a:t>apa</a:t>
            </a:r>
            <a:r>
              <a:rPr lang="en-US" sz="2200" dirty="0">
                <a:latin typeface="+mn-lt"/>
                <a:sym typeface="Wingdings" panose="05000000000000000000" pitchFamily="2" charset="2"/>
              </a:rPr>
              <a:t> </a:t>
            </a:r>
            <a:r>
              <a:rPr lang="en-US" sz="2200" dirty="0" err="1">
                <a:latin typeface="+mn-lt"/>
                <a:sym typeface="Wingdings" panose="05000000000000000000" pitchFamily="2" charset="2"/>
              </a:rPr>
              <a:t>bentuk</a:t>
            </a:r>
            <a:r>
              <a:rPr lang="en-US" sz="2200" dirty="0">
                <a:latin typeface="+mn-lt"/>
                <a:sym typeface="Wingdings" panose="05000000000000000000" pitchFamily="2" charset="2"/>
              </a:rPr>
              <a:t> </a:t>
            </a:r>
            <a:r>
              <a:rPr lang="en-US" sz="2200" dirty="0" err="1">
                <a:latin typeface="+mn-lt"/>
                <a:sym typeface="Wingdings" panose="05000000000000000000" pitchFamily="2" charset="2"/>
              </a:rPr>
              <a:t>kerjasamanya</a:t>
            </a:r>
            <a:endParaRPr lang="en-US" sz="2200" dirty="0">
              <a:latin typeface="+mn-lt"/>
            </a:endParaRPr>
          </a:p>
          <a:p>
            <a:pPr>
              <a:lnSpc>
                <a:spcPct val="100000"/>
              </a:lnSpc>
              <a:spcBef>
                <a:spcPts val="400"/>
              </a:spcBef>
              <a:spcAft>
                <a:spcPts val="400"/>
              </a:spcAft>
            </a:pPr>
            <a:r>
              <a:rPr lang="en-US" sz="2200" dirty="0">
                <a:latin typeface="+mn-lt"/>
              </a:rPr>
              <a:t>Pasar </a:t>
            </a:r>
            <a:r>
              <a:rPr lang="en-US" sz="2200" dirty="0" err="1">
                <a:latin typeface="+mn-lt"/>
              </a:rPr>
              <a:t>karbon</a:t>
            </a:r>
            <a:r>
              <a:rPr lang="en-US" sz="2200" dirty="0">
                <a:latin typeface="+mn-lt"/>
              </a:rPr>
              <a:t> </a:t>
            </a:r>
            <a:r>
              <a:rPr lang="en-US" sz="2200" dirty="0" err="1">
                <a:latin typeface="+mn-lt"/>
              </a:rPr>
              <a:t>sukarela</a:t>
            </a:r>
            <a:r>
              <a:rPr lang="en-US" sz="2200" dirty="0">
                <a:latin typeface="+mn-lt"/>
              </a:rPr>
              <a:t> memiliki posisi </a:t>
            </a:r>
            <a:r>
              <a:rPr lang="en-US" sz="2200" dirty="0" err="1">
                <a:latin typeface="+mn-lt"/>
              </a:rPr>
              <a:t>unik</a:t>
            </a:r>
            <a:r>
              <a:rPr lang="en-US" sz="2200" dirty="0">
                <a:latin typeface="+mn-lt"/>
              </a:rPr>
              <a:t> dan dapat </a:t>
            </a:r>
            <a:r>
              <a:rPr lang="en-US" sz="2200" dirty="0" err="1">
                <a:latin typeface="+mn-lt"/>
              </a:rPr>
              <a:t>diperjualbelikan</a:t>
            </a:r>
            <a:r>
              <a:rPr lang="en-US" sz="2200" dirty="0">
                <a:latin typeface="+mn-lt"/>
              </a:rPr>
              <a:t> </a:t>
            </a:r>
            <a:r>
              <a:rPr lang="en-US" sz="2200" dirty="0" err="1">
                <a:latin typeface="+mn-lt"/>
              </a:rPr>
              <a:t>secara</a:t>
            </a:r>
            <a:r>
              <a:rPr lang="en-US" sz="2200" dirty="0">
                <a:latin typeface="+mn-lt"/>
              </a:rPr>
              <a:t> </a:t>
            </a:r>
            <a:r>
              <a:rPr lang="en-US" sz="2200" dirty="0" err="1">
                <a:latin typeface="+mn-lt"/>
              </a:rPr>
              <a:t>domestik</a:t>
            </a:r>
            <a:r>
              <a:rPr lang="en-US" sz="2200" dirty="0">
                <a:latin typeface="+mn-lt"/>
              </a:rPr>
              <a:t> maupun </a:t>
            </a:r>
            <a:r>
              <a:rPr lang="en-US" sz="2200" dirty="0" err="1">
                <a:latin typeface="+mn-lt"/>
              </a:rPr>
              <a:t>internasional</a:t>
            </a:r>
            <a:r>
              <a:rPr lang="en-US" sz="2200" dirty="0">
                <a:latin typeface="+mn-lt"/>
              </a:rPr>
              <a:t>, baik </a:t>
            </a:r>
            <a:r>
              <a:rPr lang="en-US" sz="2200" dirty="0" err="1">
                <a:latin typeface="+mn-lt"/>
              </a:rPr>
              <a:t>untuk</a:t>
            </a:r>
            <a:r>
              <a:rPr lang="en-US" sz="2200" dirty="0">
                <a:latin typeface="+mn-lt"/>
              </a:rPr>
              <a:t> </a:t>
            </a:r>
            <a:r>
              <a:rPr lang="en-US" sz="2200" dirty="0" err="1">
                <a:latin typeface="+mn-lt"/>
              </a:rPr>
              <a:t>pemenuhan</a:t>
            </a:r>
            <a:r>
              <a:rPr lang="en-US" sz="2200" dirty="0">
                <a:latin typeface="+mn-lt"/>
              </a:rPr>
              <a:t> target </a:t>
            </a:r>
            <a:r>
              <a:rPr lang="en-US" sz="2200" dirty="0" err="1">
                <a:latin typeface="+mn-lt"/>
              </a:rPr>
              <a:t>sukarela</a:t>
            </a:r>
            <a:r>
              <a:rPr lang="en-US" sz="2200" dirty="0">
                <a:latin typeface="+mn-lt"/>
              </a:rPr>
              <a:t> maupun </a:t>
            </a:r>
            <a:r>
              <a:rPr lang="en-US" sz="2200" dirty="0" err="1">
                <a:latin typeface="+mn-lt"/>
              </a:rPr>
              <a:t>kewajiban</a:t>
            </a:r>
            <a:r>
              <a:rPr lang="en-US" sz="2200" dirty="0">
                <a:latin typeface="+mn-lt"/>
              </a:rPr>
              <a:t> </a:t>
            </a:r>
            <a:r>
              <a:rPr lang="en-US" sz="2200" dirty="0" err="1">
                <a:latin typeface="+mn-lt"/>
              </a:rPr>
              <a:t>internasional</a:t>
            </a:r>
            <a:r>
              <a:rPr lang="en-US" sz="2200" dirty="0">
                <a:latin typeface="+mn-lt"/>
              </a:rPr>
              <a:t> </a:t>
            </a:r>
            <a:r>
              <a:rPr lang="en-US" sz="2200" dirty="0">
                <a:latin typeface="+mn-lt"/>
                <a:sym typeface="Wingdings" panose="05000000000000000000" pitchFamily="2" charset="2"/>
              </a:rPr>
              <a:t> perlu </a:t>
            </a:r>
            <a:r>
              <a:rPr lang="en-US" sz="2200" dirty="0" err="1">
                <a:latin typeface="+mn-lt"/>
                <a:sym typeface="Wingdings" panose="05000000000000000000" pitchFamily="2" charset="2"/>
              </a:rPr>
              <a:t>dipahami</a:t>
            </a:r>
            <a:r>
              <a:rPr lang="en-US" sz="2200" dirty="0">
                <a:latin typeface="+mn-lt"/>
                <a:sym typeface="Wingdings" panose="05000000000000000000" pitchFamily="2" charset="2"/>
              </a:rPr>
              <a:t> berbagai </a:t>
            </a:r>
            <a:r>
              <a:rPr lang="en-US" sz="2200" dirty="0" err="1">
                <a:latin typeface="+mn-lt"/>
                <a:sym typeface="Wingdings" panose="05000000000000000000" pitchFamily="2" charset="2"/>
              </a:rPr>
              <a:t>jenis</a:t>
            </a:r>
            <a:r>
              <a:rPr lang="en-US" sz="2200" dirty="0">
                <a:latin typeface="+mn-lt"/>
                <a:sym typeface="Wingdings" panose="05000000000000000000" pitchFamily="2" charset="2"/>
              </a:rPr>
              <a:t> dan </a:t>
            </a:r>
            <a:r>
              <a:rPr lang="en-US" sz="2200" dirty="0" err="1">
                <a:latin typeface="+mn-lt"/>
                <a:sym typeface="Wingdings" panose="05000000000000000000" pitchFamily="2" charset="2"/>
              </a:rPr>
              <a:t>pemanfaatan</a:t>
            </a:r>
            <a:r>
              <a:rPr lang="en-US" sz="2200" dirty="0">
                <a:latin typeface="+mn-lt"/>
                <a:sym typeface="Wingdings" panose="05000000000000000000" pitchFamily="2" charset="2"/>
              </a:rPr>
              <a:t> </a:t>
            </a:r>
            <a:r>
              <a:rPr lang="en-US" sz="2200" dirty="0" err="1">
                <a:latin typeface="+mn-lt"/>
                <a:sym typeface="Wingdings" panose="05000000000000000000" pitchFamily="2" charset="2"/>
              </a:rPr>
              <a:t>unitnya</a:t>
            </a:r>
            <a:r>
              <a:rPr lang="en-US" sz="2200" dirty="0">
                <a:latin typeface="+mn-lt"/>
                <a:sym typeface="Wingdings" panose="05000000000000000000" pitchFamily="2" charset="2"/>
              </a:rPr>
              <a:t> agar host country mendapatkan </a:t>
            </a:r>
            <a:r>
              <a:rPr lang="en-US" sz="2200" dirty="0" err="1">
                <a:latin typeface="+mn-lt"/>
                <a:sym typeface="Wingdings" panose="05000000000000000000" pitchFamily="2" charset="2"/>
              </a:rPr>
              <a:t>manfaat</a:t>
            </a:r>
            <a:r>
              <a:rPr lang="en-US" sz="2200" dirty="0">
                <a:latin typeface="+mn-lt"/>
                <a:sym typeface="Wingdings" panose="05000000000000000000" pitchFamily="2" charset="2"/>
              </a:rPr>
              <a:t> yang optimal</a:t>
            </a:r>
          </a:p>
          <a:p>
            <a:pPr>
              <a:lnSpc>
                <a:spcPct val="100000"/>
              </a:lnSpc>
              <a:spcBef>
                <a:spcPts val="400"/>
              </a:spcBef>
              <a:spcAft>
                <a:spcPts val="400"/>
              </a:spcAft>
            </a:pPr>
            <a:r>
              <a:rPr lang="en-US" sz="2200" dirty="0">
                <a:latin typeface="+mn-lt"/>
              </a:rPr>
              <a:t>Hal yang </a:t>
            </a:r>
            <a:r>
              <a:rPr lang="en-US" sz="2200" dirty="0" err="1">
                <a:latin typeface="+mn-lt"/>
              </a:rPr>
              <a:t>harus</a:t>
            </a:r>
            <a:r>
              <a:rPr lang="en-US" sz="2200" dirty="0">
                <a:latin typeface="+mn-lt"/>
              </a:rPr>
              <a:t> </a:t>
            </a:r>
            <a:r>
              <a:rPr lang="en-US" sz="2200" dirty="0" err="1">
                <a:latin typeface="+mn-lt"/>
              </a:rPr>
              <a:t>disiapkan</a:t>
            </a:r>
            <a:r>
              <a:rPr lang="en-US" sz="2200" dirty="0">
                <a:latin typeface="+mn-lt"/>
              </a:rPr>
              <a:t> sejak </a:t>
            </a:r>
            <a:r>
              <a:rPr lang="en-US" sz="2200" dirty="0" err="1">
                <a:latin typeface="+mn-lt"/>
              </a:rPr>
              <a:t>awal</a:t>
            </a:r>
            <a:r>
              <a:rPr lang="en-US" sz="2200" dirty="0">
                <a:latin typeface="+mn-lt"/>
              </a:rPr>
              <a:t> sebelum </a:t>
            </a:r>
            <a:r>
              <a:rPr lang="en-US" sz="2200" dirty="0" err="1">
                <a:latin typeface="+mn-lt"/>
              </a:rPr>
              <a:t>instrumen</a:t>
            </a:r>
            <a:r>
              <a:rPr lang="en-US" sz="2200" dirty="0">
                <a:latin typeface="+mn-lt"/>
              </a:rPr>
              <a:t> </a:t>
            </a:r>
            <a:r>
              <a:rPr lang="en-US" sz="2200" i="1" dirty="0">
                <a:latin typeface="+mn-lt"/>
              </a:rPr>
              <a:t>carbon pricing </a:t>
            </a:r>
            <a:r>
              <a:rPr lang="en-US" sz="2200" dirty="0">
                <a:latin typeface="+mn-lt"/>
              </a:rPr>
              <a:t>dapat </a:t>
            </a:r>
            <a:r>
              <a:rPr lang="en-US" sz="2200" dirty="0" err="1">
                <a:latin typeface="+mn-lt"/>
              </a:rPr>
              <a:t>diterapkan</a:t>
            </a:r>
            <a:r>
              <a:rPr lang="en-US" sz="2200" dirty="0">
                <a:latin typeface="+mn-lt"/>
              </a:rPr>
              <a:t> adalah </a:t>
            </a:r>
            <a:r>
              <a:rPr lang="en-US" sz="2200" b="1" dirty="0" err="1">
                <a:latin typeface="+mn-lt"/>
              </a:rPr>
              <a:t>inventarisasi</a:t>
            </a:r>
            <a:r>
              <a:rPr lang="en-US" sz="2200" b="1" dirty="0">
                <a:latin typeface="+mn-lt"/>
              </a:rPr>
              <a:t> </a:t>
            </a:r>
            <a:r>
              <a:rPr lang="en-US" sz="2200" b="1" dirty="0" err="1">
                <a:latin typeface="+mn-lt"/>
              </a:rPr>
              <a:t>emisi</a:t>
            </a:r>
            <a:r>
              <a:rPr lang="en-US" sz="2200" b="1" dirty="0">
                <a:latin typeface="+mn-lt"/>
              </a:rPr>
              <a:t> GRK yang </a:t>
            </a:r>
            <a:r>
              <a:rPr lang="en-US" sz="2200" b="1" dirty="0" err="1">
                <a:latin typeface="+mn-lt"/>
              </a:rPr>
              <a:t>andal</a:t>
            </a:r>
            <a:r>
              <a:rPr lang="en-US" sz="2200" b="1" dirty="0">
                <a:latin typeface="+mn-lt"/>
              </a:rPr>
              <a:t> </a:t>
            </a:r>
            <a:r>
              <a:rPr lang="en-US" sz="2200" b="1" dirty="0" err="1">
                <a:latin typeface="+mn-lt"/>
              </a:rPr>
              <a:t>serta</a:t>
            </a:r>
            <a:r>
              <a:rPr lang="en-US" sz="2200" b="1" dirty="0">
                <a:latin typeface="+mn-lt"/>
              </a:rPr>
              <a:t> </a:t>
            </a:r>
            <a:r>
              <a:rPr lang="en-US" sz="2200" b="1" dirty="0" err="1">
                <a:latin typeface="+mn-lt"/>
              </a:rPr>
              <a:t>peta</a:t>
            </a:r>
            <a:r>
              <a:rPr lang="en-US" sz="2200" b="1" dirty="0">
                <a:latin typeface="+mn-lt"/>
              </a:rPr>
              <a:t> </a:t>
            </a:r>
            <a:r>
              <a:rPr lang="en-US" sz="2200" b="1" dirty="0" err="1">
                <a:latin typeface="+mn-lt"/>
              </a:rPr>
              <a:t>jalan</a:t>
            </a:r>
            <a:r>
              <a:rPr lang="en-US" sz="2200" b="1" dirty="0">
                <a:latin typeface="+mn-lt"/>
              </a:rPr>
              <a:t> NDC dan NZE</a:t>
            </a:r>
          </a:p>
        </p:txBody>
      </p:sp>
    </p:spTree>
    <p:extLst>
      <p:ext uri="{BB962C8B-B14F-4D97-AF65-F5344CB8AC3E}">
        <p14:creationId xmlns:p14="http://schemas.microsoft.com/office/powerpoint/2010/main" val="71948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4">
            <a:extLst>
              <a:ext uri="{FF2B5EF4-FFF2-40B4-BE49-F238E27FC236}">
                <a16:creationId xmlns:a16="http://schemas.microsoft.com/office/drawing/2014/main" id="{D3FB0AC0-30CA-6B40-BB7D-199EDC043619}"/>
              </a:ext>
            </a:extLst>
          </p:cNvPr>
          <p:cNvSpPr txBox="1">
            <a:spLocks/>
          </p:cNvSpPr>
          <p:nvPr/>
        </p:nvSpPr>
        <p:spPr>
          <a:xfrm>
            <a:off x="1073867" y="2139626"/>
            <a:ext cx="2686296" cy="154346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dirty="0">
                <a:solidFill>
                  <a:schemeClr val="bg2">
                    <a:lumMod val="50000"/>
                  </a:schemeClr>
                </a:solidFill>
                <a:latin typeface="Corbel" panose="020B0503020204020204" pitchFamily="34" charset="0"/>
              </a:rPr>
              <a:t>Get in Touch </a:t>
            </a:r>
          </a:p>
          <a:p>
            <a:pPr algn="l"/>
            <a:r>
              <a:rPr lang="en-US" sz="3200" dirty="0">
                <a:solidFill>
                  <a:schemeClr val="bg2">
                    <a:lumMod val="50000"/>
                  </a:schemeClr>
                </a:solidFill>
                <a:latin typeface="Corbel" panose="020B0503020204020204" pitchFamily="34" charset="0"/>
              </a:rPr>
              <a:t>with Us </a:t>
            </a:r>
          </a:p>
        </p:txBody>
      </p:sp>
      <p:sp>
        <p:nvSpPr>
          <p:cNvPr id="5" name="object 4">
            <a:extLst>
              <a:ext uri="{FF2B5EF4-FFF2-40B4-BE49-F238E27FC236}">
                <a16:creationId xmlns:a16="http://schemas.microsoft.com/office/drawing/2014/main" id="{99DE6065-6E24-214D-9436-14C96357F5C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6" name="object 4">
            <a:extLst>
              <a:ext uri="{FF2B5EF4-FFF2-40B4-BE49-F238E27FC236}">
                <a16:creationId xmlns:a16="http://schemas.microsoft.com/office/drawing/2014/main" id="{CB40334C-036F-7B44-B128-7B8B76AA8C1D}"/>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7" name="object 4">
            <a:extLst>
              <a:ext uri="{FF2B5EF4-FFF2-40B4-BE49-F238E27FC236}">
                <a16:creationId xmlns:a16="http://schemas.microsoft.com/office/drawing/2014/main" id="{F4392687-0E9E-514E-BC02-740B4DBECF33}"/>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3" name="TextBox 12">
            <a:extLst>
              <a:ext uri="{FF2B5EF4-FFF2-40B4-BE49-F238E27FC236}">
                <a16:creationId xmlns:a16="http://schemas.microsoft.com/office/drawing/2014/main" id="{CB87892C-728E-CC43-9573-58545C407D98}"/>
              </a:ext>
            </a:extLst>
          </p:cNvPr>
          <p:cNvSpPr txBox="1"/>
          <p:nvPr/>
        </p:nvSpPr>
        <p:spPr>
          <a:xfrm>
            <a:off x="4433518" y="4494238"/>
            <a:ext cx="2862108" cy="369332"/>
          </a:xfrm>
          <a:prstGeom prst="rect">
            <a:avLst/>
          </a:prstGeom>
          <a:noFill/>
        </p:spPr>
        <p:txBody>
          <a:bodyPr wrap="square" rtlCol="0" anchor="t">
            <a:spAutoFit/>
          </a:bodyPr>
          <a:lstStyle/>
          <a:p>
            <a:r>
              <a:rPr lang="en-US" b="1" dirty="0">
                <a:latin typeface="Corbel" panose="020B0503020204020204" pitchFamily="34" charset="0"/>
              </a:rPr>
              <a:t>Email</a:t>
            </a:r>
          </a:p>
        </p:txBody>
      </p:sp>
      <p:sp>
        <p:nvSpPr>
          <p:cNvPr id="14" name="TextBox 13">
            <a:extLst>
              <a:ext uri="{FF2B5EF4-FFF2-40B4-BE49-F238E27FC236}">
                <a16:creationId xmlns:a16="http://schemas.microsoft.com/office/drawing/2014/main" id="{07A07942-13B4-2C4A-97BA-6E49A11FA413}"/>
              </a:ext>
            </a:extLst>
          </p:cNvPr>
          <p:cNvSpPr txBox="1"/>
          <p:nvPr/>
        </p:nvSpPr>
        <p:spPr>
          <a:xfrm>
            <a:off x="4430897" y="4758414"/>
            <a:ext cx="2016549" cy="405111"/>
          </a:xfrm>
          <a:prstGeom prst="rect">
            <a:avLst/>
          </a:prstGeom>
          <a:noFill/>
        </p:spPr>
        <p:txBody>
          <a:bodyPr wrap="square" rtlCol="0" anchor="t">
            <a:spAutoFit/>
          </a:bodyPr>
          <a:lstStyle/>
          <a:p>
            <a:pPr>
              <a:lnSpc>
                <a:spcPct val="150000"/>
              </a:lnSpc>
            </a:pPr>
            <a:r>
              <a:rPr lang="en-US" sz="1500" dirty="0">
                <a:solidFill>
                  <a:schemeClr val="bg2">
                    <a:lumMod val="50000"/>
                  </a:schemeClr>
                </a:solidFill>
                <a:latin typeface="Arial" panose="020B0604020202020204" pitchFamily="34" charset="0"/>
                <a:cs typeface="Arial" panose="020B0604020202020204" pitchFamily="34" charset="0"/>
              </a:rPr>
              <a:t>irid@irid.or.id</a:t>
            </a:r>
          </a:p>
        </p:txBody>
      </p:sp>
      <p:pic>
        <p:nvPicPr>
          <p:cNvPr id="28" name="Picture 27" descr="Logo&#10;&#10;Description automatically generated with medium confidence">
            <a:extLst>
              <a:ext uri="{FF2B5EF4-FFF2-40B4-BE49-F238E27FC236}">
                <a16:creationId xmlns:a16="http://schemas.microsoft.com/office/drawing/2014/main" id="{44536392-76DE-204F-96DF-F0BAF46B0DA7}"/>
              </a:ext>
            </a:extLst>
          </p:cNvPr>
          <p:cNvPicPr>
            <a:picLocks noChangeAspect="1"/>
          </p:cNvPicPr>
          <p:nvPr/>
        </p:nvPicPr>
        <p:blipFill>
          <a:blip r:embed="rId2"/>
          <a:stretch>
            <a:fillRect/>
          </a:stretch>
        </p:blipFill>
        <p:spPr>
          <a:xfrm>
            <a:off x="1010616" y="436959"/>
            <a:ext cx="2933699" cy="1315467"/>
          </a:xfrm>
          <a:prstGeom prst="rect">
            <a:avLst/>
          </a:prstGeom>
        </p:spPr>
      </p:pic>
      <p:sp>
        <p:nvSpPr>
          <p:cNvPr id="30" name="Rectangle 29">
            <a:extLst>
              <a:ext uri="{FF2B5EF4-FFF2-40B4-BE49-F238E27FC236}">
                <a16:creationId xmlns:a16="http://schemas.microsoft.com/office/drawing/2014/main" id="{D33B9058-48C0-0946-9C8B-8FA45C6CADD1}"/>
              </a:ext>
            </a:extLst>
          </p:cNvPr>
          <p:cNvSpPr/>
          <p:nvPr/>
        </p:nvSpPr>
        <p:spPr>
          <a:xfrm>
            <a:off x="1088244" y="4882516"/>
            <a:ext cx="3474854" cy="1077218"/>
          </a:xfrm>
          <a:prstGeom prst="rect">
            <a:avLst/>
          </a:prstGeom>
        </p:spPr>
        <p:txBody>
          <a:bodyPr wrap="square" lIns="91440" tIns="45720" rIns="91440" bIns="45720" anchor="t">
            <a:spAutoFit/>
          </a:bodyPr>
          <a:lstStyle/>
          <a:p>
            <a:r>
              <a:rPr lang="en-US" sz="1300" dirty="0">
                <a:solidFill>
                  <a:schemeClr val="bg2">
                    <a:lumMod val="50000"/>
                  </a:schemeClr>
                </a:solidFill>
                <a:latin typeface="Arial"/>
                <a:cs typeface="Arial"/>
              </a:rPr>
              <a:t>Lt 1 – 77, Private Office #118 &amp; #112, </a:t>
            </a:r>
            <a:endParaRPr lang="en-US" sz="1300" dirty="0"/>
          </a:p>
          <a:p>
            <a:r>
              <a:rPr lang="en-US" sz="1300" dirty="0">
                <a:solidFill>
                  <a:schemeClr val="bg2">
                    <a:lumMod val="50000"/>
                  </a:schemeClr>
                </a:solidFill>
                <a:latin typeface="Arial"/>
                <a:cs typeface="Arial"/>
              </a:rPr>
              <a:t>Pacific Place Mall, Lot 3-5, Sudirman </a:t>
            </a:r>
            <a:endParaRPr lang="en-US" sz="1300" dirty="0">
              <a:solidFill>
                <a:schemeClr val="bg2">
                  <a:lumMod val="50000"/>
                </a:schemeClr>
              </a:solidFill>
              <a:latin typeface="Arial" panose="020B0604020202020204" pitchFamily="34" charset="0"/>
              <a:cs typeface="Arial" panose="020B0604020202020204" pitchFamily="34" charset="0"/>
            </a:endParaRPr>
          </a:p>
          <a:p>
            <a:r>
              <a:rPr lang="en-US" sz="1300" dirty="0">
                <a:solidFill>
                  <a:schemeClr val="bg2">
                    <a:lumMod val="50000"/>
                  </a:schemeClr>
                </a:solidFill>
                <a:latin typeface="Arial"/>
                <a:cs typeface="Arial"/>
              </a:rPr>
              <a:t>Central Business District (SCBD), Jl. </a:t>
            </a:r>
            <a:r>
              <a:rPr lang="en-US" sz="1300" dirty="0" err="1">
                <a:solidFill>
                  <a:schemeClr val="bg2">
                    <a:lumMod val="50000"/>
                  </a:schemeClr>
                </a:solidFill>
                <a:latin typeface="Arial"/>
                <a:cs typeface="Arial"/>
              </a:rPr>
              <a:t>Jend</a:t>
            </a:r>
            <a:r>
              <a:rPr lang="en-US" sz="1300" dirty="0">
                <a:solidFill>
                  <a:schemeClr val="bg2">
                    <a:lumMod val="50000"/>
                  </a:schemeClr>
                </a:solidFill>
                <a:latin typeface="Arial"/>
                <a:cs typeface="Arial"/>
              </a:rPr>
              <a:t>. Sudirman Kav. 52-53, Jakarta 12190</a:t>
            </a:r>
            <a:endParaRPr lang="en-US" sz="1300" dirty="0">
              <a:solidFill>
                <a:schemeClr val="bg2">
                  <a:lumMod val="50000"/>
                </a:schemeClr>
              </a:solidFill>
              <a:latin typeface="Arial" panose="020B0604020202020204" pitchFamily="34" charset="0"/>
              <a:cs typeface="Arial" panose="020B0604020202020204" pitchFamily="34" charset="0"/>
            </a:endParaRPr>
          </a:p>
          <a:p>
            <a:endParaRPr lang="en-US" sz="1200" dirty="0">
              <a:solidFill>
                <a:schemeClr val="bg2">
                  <a:lumMod val="50000"/>
                </a:schemeClr>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4239A3A1-41E7-4E4A-A463-88A66E0E54AC}"/>
              </a:ext>
            </a:extLst>
          </p:cNvPr>
          <p:cNvSpPr/>
          <p:nvPr/>
        </p:nvSpPr>
        <p:spPr>
          <a:xfrm>
            <a:off x="1091636" y="4500705"/>
            <a:ext cx="2822760" cy="369332"/>
          </a:xfrm>
          <a:prstGeom prst="rect">
            <a:avLst/>
          </a:prstGeom>
        </p:spPr>
        <p:txBody>
          <a:bodyPr wrap="none" lIns="91440" tIns="45720" rIns="91440" bIns="45720" anchor="t">
            <a:spAutoFit/>
          </a:bodyPr>
          <a:lstStyle/>
          <a:p>
            <a:r>
              <a:rPr lang="en-US" b="1" dirty="0" err="1">
                <a:latin typeface="Corbel"/>
              </a:rPr>
              <a:t>GoWork</a:t>
            </a:r>
            <a:r>
              <a:rPr lang="en-US" b="1" dirty="0">
                <a:latin typeface="Corbel"/>
              </a:rPr>
              <a:t>, Pacific Place Mall</a:t>
            </a:r>
            <a:endParaRPr lang="en-US" dirty="0"/>
          </a:p>
        </p:txBody>
      </p:sp>
      <p:sp>
        <p:nvSpPr>
          <p:cNvPr id="37" name="TextBox 36">
            <a:extLst>
              <a:ext uri="{FF2B5EF4-FFF2-40B4-BE49-F238E27FC236}">
                <a16:creationId xmlns:a16="http://schemas.microsoft.com/office/drawing/2014/main" id="{FFD26FF0-B501-2846-BB36-753786308932}"/>
              </a:ext>
            </a:extLst>
          </p:cNvPr>
          <p:cNvSpPr txBox="1"/>
          <p:nvPr/>
        </p:nvSpPr>
        <p:spPr>
          <a:xfrm>
            <a:off x="6517580" y="4467385"/>
            <a:ext cx="1675301" cy="369332"/>
          </a:xfrm>
          <a:prstGeom prst="rect">
            <a:avLst/>
          </a:prstGeom>
          <a:noFill/>
        </p:spPr>
        <p:txBody>
          <a:bodyPr wrap="square" rtlCol="0" anchor="t">
            <a:spAutoFit/>
          </a:bodyPr>
          <a:lstStyle/>
          <a:p>
            <a:r>
              <a:rPr lang="en-US" b="1" dirty="0">
                <a:latin typeface="Corbel" panose="020B0503020204020204" pitchFamily="34" charset="0"/>
              </a:rPr>
              <a:t>Follow Us</a:t>
            </a:r>
          </a:p>
        </p:txBody>
      </p:sp>
      <p:grpSp>
        <p:nvGrpSpPr>
          <p:cNvPr id="43" name="Group 42">
            <a:extLst>
              <a:ext uri="{FF2B5EF4-FFF2-40B4-BE49-F238E27FC236}">
                <a16:creationId xmlns:a16="http://schemas.microsoft.com/office/drawing/2014/main" id="{835A2E33-6F11-0846-9471-299EFBB25B91}"/>
              </a:ext>
            </a:extLst>
          </p:cNvPr>
          <p:cNvGrpSpPr/>
          <p:nvPr/>
        </p:nvGrpSpPr>
        <p:grpSpPr>
          <a:xfrm>
            <a:off x="6622502" y="5355674"/>
            <a:ext cx="387018" cy="387018"/>
            <a:chOff x="9754000" y="3572246"/>
            <a:chExt cx="573024" cy="573024"/>
          </a:xfrm>
        </p:grpSpPr>
        <p:sp>
          <p:nvSpPr>
            <p:cNvPr id="42" name="Oval 41">
              <a:extLst>
                <a:ext uri="{FF2B5EF4-FFF2-40B4-BE49-F238E27FC236}">
                  <a16:creationId xmlns:a16="http://schemas.microsoft.com/office/drawing/2014/main" id="{9E3C1182-2DB8-FE45-B44A-28F223370974}"/>
                </a:ext>
              </a:extLst>
            </p:cNvPr>
            <p:cNvSpPr/>
            <p:nvPr/>
          </p:nvSpPr>
          <p:spPr>
            <a:xfrm>
              <a:off x="9754000" y="3572246"/>
              <a:ext cx="573024" cy="57302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9">
              <a:extLst>
                <a:ext uri="{FF2B5EF4-FFF2-40B4-BE49-F238E27FC236}">
                  <a16:creationId xmlns:a16="http://schemas.microsoft.com/office/drawing/2014/main" id="{329B968A-EA31-B04A-A236-A57516B8A429}"/>
                </a:ext>
              </a:extLst>
            </p:cNvPr>
            <p:cNvSpPr>
              <a:spLocks noEditPoints="1"/>
            </p:cNvSpPr>
            <p:nvPr/>
          </p:nvSpPr>
          <p:spPr bwMode="auto">
            <a:xfrm>
              <a:off x="9918192" y="3690261"/>
              <a:ext cx="244640" cy="271709"/>
            </a:xfrm>
            <a:custGeom>
              <a:avLst/>
              <a:gdLst>
                <a:gd name="T0" fmla="*/ 77 w 285"/>
                <a:gd name="T1" fmla="*/ 39 h 317"/>
                <a:gd name="T2" fmla="*/ 38 w 285"/>
                <a:gd name="T3" fmla="*/ 77 h 317"/>
                <a:gd name="T4" fmla="*/ 0 w 285"/>
                <a:gd name="T5" fmla="*/ 39 h 317"/>
                <a:gd name="T6" fmla="*/ 38 w 285"/>
                <a:gd name="T7" fmla="*/ 0 h 317"/>
                <a:gd name="T8" fmla="*/ 77 w 285"/>
                <a:gd name="T9" fmla="*/ 39 h 317"/>
                <a:gd name="T10" fmla="*/ 7 w 285"/>
                <a:gd name="T11" fmla="*/ 317 h 317"/>
                <a:gd name="T12" fmla="*/ 7 w 285"/>
                <a:gd name="T13" fmla="*/ 100 h 317"/>
                <a:gd name="T14" fmla="*/ 69 w 285"/>
                <a:gd name="T15" fmla="*/ 100 h 317"/>
                <a:gd name="T16" fmla="*/ 69 w 285"/>
                <a:gd name="T17" fmla="*/ 317 h 317"/>
                <a:gd name="T18" fmla="*/ 7 w 285"/>
                <a:gd name="T19" fmla="*/ 317 h 317"/>
                <a:gd name="T20" fmla="*/ 162 w 285"/>
                <a:gd name="T21" fmla="*/ 100 h 317"/>
                <a:gd name="T22" fmla="*/ 162 w 285"/>
                <a:gd name="T23" fmla="*/ 110 h 317"/>
                <a:gd name="T24" fmla="*/ 243 w 285"/>
                <a:gd name="T25" fmla="*/ 113 h 317"/>
                <a:gd name="T26" fmla="*/ 285 w 285"/>
                <a:gd name="T27" fmla="*/ 185 h 317"/>
                <a:gd name="T28" fmla="*/ 285 w 285"/>
                <a:gd name="T29" fmla="*/ 317 h 317"/>
                <a:gd name="T30" fmla="*/ 223 w 285"/>
                <a:gd name="T31" fmla="*/ 317 h 317"/>
                <a:gd name="T32" fmla="*/ 223 w 285"/>
                <a:gd name="T33" fmla="*/ 185 h 317"/>
                <a:gd name="T34" fmla="*/ 213 w 285"/>
                <a:gd name="T35" fmla="*/ 167 h 317"/>
                <a:gd name="T36" fmla="*/ 162 w 285"/>
                <a:gd name="T37" fmla="*/ 178 h 317"/>
                <a:gd name="T38" fmla="*/ 162 w 285"/>
                <a:gd name="T39" fmla="*/ 317 h 317"/>
                <a:gd name="T40" fmla="*/ 100 w 285"/>
                <a:gd name="T41" fmla="*/ 317 h 317"/>
                <a:gd name="T42" fmla="*/ 100 w 285"/>
                <a:gd name="T43" fmla="*/ 100 h 317"/>
                <a:gd name="T44" fmla="*/ 162 w 285"/>
                <a:gd name="T45" fmla="*/ 1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317">
                  <a:moveTo>
                    <a:pt x="77" y="39"/>
                  </a:moveTo>
                  <a:cubicBezTo>
                    <a:pt x="77" y="60"/>
                    <a:pt x="59" y="77"/>
                    <a:pt x="38" y="77"/>
                  </a:cubicBezTo>
                  <a:cubicBezTo>
                    <a:pt x="17" y="77"/>
                    <a:pt x="0" y="60"/>
                    <a:pt x="0" y="39"/>
                  </a:cubicBezTo>
                  <a:cubicBezTo>
                    <a:pt x="0" y="17"/>
                    <a:pt x="17" y="0"/>
                    <a:pt x="38" y="0"/>
                  </a:cubicBezTo>
                  <a:cubicBezTo>
                    <a:pt x="59" y="0"/>
                    <a:pt x="77" y="17"/>
                    <a:pt x="77" y="39"/>
                  </a:cubicBezTo>
                  <a:close/>
                  <a:moveTo>
                    <a:pt x="7" y="317"/>
                  </a:moveTo>
                  <a:cubicBezTo>
                    <a:pt x="7" y="100"/>
                    <a:pt x="7" y="100"/>
                    <a:pt x="7" y="100"/>
                  </a:cubicBezTo>
                  <a:cubicBezTo>
                    <a:pt x="69" y="100"/>
                    <a:pt x="69" y="100"/>
                    <a:pt x="69" y="100"/>
                  </a:cubicBezTo>
                  <a:cubicBezTo>
                    <a:pt x="69" y="317"/>
                    <a:pt x="69" y="317"/>
                    <a:pt x="69" y="317"/>
                  </a:cubicBezTo>
                  <a:lnTo>
                    <a:pt x="7" y="317"/>
                  </a:lnTo>
                  <a:close/>
                  <a:moveTo>
                    <a:pt x="162" y="100"/>
                  </a:moveTo>
                  <a:cubicBezTo>
                    <a:pt x="162" y="110"/>
                    <a:pt x="162" y="110"/>
                    <a:pt x="162" y="110"/>
                  </a:cubicBezTo>
                  <a:cubicBezTo>
                    <a:pt x="186" y="98"/>
                    <a:pt x="219" y="100"/>
                    <a:pt x="243" y="113"/>
                  </a:cubicBezTo>
                  <a:cubicBezTo>
                    <a:pt x="268" y="127"/>
                    <a:pt x="285" y="157"/>
                    <a:pt x="285" y="185"/>
                  </a:cubicBezTo>
                  <a:cubicBezTo>
                    <a:pt x="285" y="317"/>
                    <a:pt x="285" y="317"/>
                    <a:pt x="285" y="317"/>
                  </a:cubicBezTo>
                  <a:cubicBezTo>
                    <a:pt x="223" y="317"/>
                    <a:pt x="223" y="317"/>
                    <a:pt x="223" y="317"/>
                  </a:cubicBezTo>
                  <a:cubicBezTo>
                    <a:pt x="223" y="185"/>
                    <a:pt x="223" y="185"/>
                    <a:pt x="223" y="185"/>
                  </a:cubicBezTo>
                  <a:cubicBezTo>
                    <a:pt x="223" y="179"/>
                    <a:pt x="218" y="169"/>
                    <a:pt x="213" y="167"/>
                  </a:cubicBezTo>
                  <a:cubicBezTo>
                    <a:pt x="188" y="153"/>
                    <a:pt x="162" y="178"/>
                    <a:pt x="162" y="178"/>
                  </a:cubicBezTo>
                  <a:cubicBezTo>
                    <a:pt x="162" y="317"/>
                    <a:pt x="162" y="317"/>
                    <a:pt x="162" y="317"/>
                  </a:cubicBezTo>
                  <a:cubicBezTo>
                    <a:pt x="100" y="317"/>
                    <a:pt x="100" y="317"/>
                    <a:pt x="100" y="317"/>
                  </a:cubicBezTo>
                  <a:cubicBezTo>
                    <a:pt x="100" y="100"/>
                    <a:pt x="100" y="100"/>
                    <a:pt x="100" y="100"/>
                  </a:cubicBezTo>
                  <a:lnTo>
                    <a:pt x="162" y="100"/>
                  </a:lnTo>
                  <a:close/>
                </a:path>
              </a:pathLst>
            </a:custGeom>
            <a:solidFill>
              <a:schemeClr val="bg1"/>
            </a:solidFill>
            <a:ln>
              <a:noFill/>
            </a:ln>
            <a:effectLst>
              <a:outerShdw blurRad="1524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013"/>
            </a:p>
          </p:txBody>
        </p:sp>
      </p:grpSp>
      <p:sp>
        <p:nvSpPr>
          <p:cNvPr id="39" name="Freeform 48">
            <a:extLst>
              <a:ext uri="{FF2B5EF4-FFF2-40B4-BE49-F238E27FC236}">
                <a16:creationId xmlns:a16="http://schemas.microsoft.com/office/drawing/2014/main" id="{D4284C4F-9C0E-1D40-A1D5-938AE2F31CB2}"/>
              </a:ext>
            </a:extLst>
          </p:cNvPr>
          <p:cNvSpPr>
            <a:spLocks/>
          </p:cNvSpPr>
          <p:nvPr/>
        </p:nvSpPr>
        <p:spPr bwMode="auto">
          <a:xfrm>
            <a:off x="6466141" y="3247781"/>
            <a:ext cx="429999" cy="349804"/>
          </a:xfrm>
          <a:custGeom>
            <a:avLst/>
            <a:gdLst>
              <a:gd name="T0" fmla="*/ 295 w 329"/>
              <a:gd name="T1" fmla="*/ 67 h 268"/>
              <a:gd name="T2" fmla="*/ 295 w 329"/>
              <a:gd name="T3" fmla="*/ 75 h 268"/>
              <a:gd name="T4" fmla="*/ 104 w 329"/>
              <a:gd name="T5" fmla="*/ 268 h 268"/>
              <a:gd name="T6" fmla="*/ 0 w 329"/>
              <a:gd name="T7" fmla="*/ 237 h 268"/>
              <a:gd name="T8" fmla="*/ 16 w 329"/>
              <a:gd name="T9" fmla="*/ 238 h 268"/>
              <a:gd name="T10" fmla="*/ 100 w 329"/>
              <a:gd name="T11" fmla="*/ 209 h 268"/>
              <a:gd name="T12" fmla="*/ 37 w 329"/>
              <a:gd name="T13" fmla="*/ 162 h 268"/>
              <a:gd name="T14" fmla="*/ 49 w 329"/>
              <a:gd name="T15" fmla="*/ 164 h 268"/>
              <a:gd name="T16" fmla="*/ 67 w 329"/>
              <a:gd name="T17" fmla="*/ 162 h 268"/>
              <a:gd name="T18" fmla="*/ 13 w 329"/>
              <a:gd name="T19" fmla="*/ 95 h 268"/>
              <a:gd name="T20" fmla="*/ 13 w 329"/>
              <a:gd name="T21" fmla="*/ 95 h 268"/>
              <a:gd name="T22" fmla="*/ 44 w 329"/>
              <a:gd name="T23" fmla="*/ 103 h 268"/>
              <a:gd name="T24" fmla="*/ 14 w 329"/>
              <a:gd name="T25" fmla="*/ 47 h 268"/>
              <a:gd name="T26" fmla="*/ 23 w 329"/>
              <a:gd name="T27" fmla="*/ 13 h 268"/>
              <a:gd name="T28" fmla="*/ 162 w 329"/>
              <a:gd name="T29" fmla="*/ 83 h 268"/>
              <a:gd name="T30" fmla="*/ 160 w 329"/>
              <a:gd name="T31" fmla="*/ 69 h 268"/>
              <a:gd name="T32" fmla="*/ 228 w 329"/>
              <a:gd name="T33" fmla="*/ 0 h 268"/>
              <a:gd name="T34" fmla="*/ 277 w 329"/>
              <a:gd name="T35" fmla="*/ 22 h 268"/>
              <a:gd name="T36" fmla="*/ 320 w 329"/>
              <a:gd name="T37" fmla="*/ 6 h 268"/>
              <a:gd name="T38" fmla="*/ 290 w 329"/>
              <a:gd name="T39" fmla="*/ 43 h 268"/>
              <a:gd name="T40" fmla="*/ 329 w 329"/>
              <a:gd name="T41" fmla="*/ 32 h 268"/>
              <a:gd name="T42" fmla="*/ 295 w 329"/>
              <a:gd name="T43" fmla="*/ 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68">
                <a:moveTo>
                  <a:pt x="295" y="67"/>
                </a:moveTo>
                <a:cubicBezTo>
                  <a:pt x="295" y="70"/>
                  <a:pt x="295" y="72"/>
                  <a:pt x="295" y="75"/>
                </a:cubicBezTo>
                <a:cubicBezTo>
                  <a:pt x="295" y="165"/>
                  <a:pt x="228" y="268"/>
                  <a:pt x="104" y="268"/>
                </a:cubicBezTo>
                <a:cubicBezTo>
                  <a:pt x="66" y="268"/>
                  <a:pt x="30" y="257"/>
                  <a:pt x="0" y="237"/>
                </a:cubicBezTo>
                <a:cubicBezTo>
                  <a:pt x="5" y="238"/>
                  <a:pt x="11" y="238"/>
                  <a:pt x="16" y="238"/>
                </a:cubicBezTo>
                <a:cubicBezTo>
                  <a:pt x="48" y="238"/>
                  <a:pt x="77" y="228"/>
                  <a:pt x="100" y="209"/>
                </a:cubicBezTo>
                <a:cubicBezTo>
                  <a:pt x="70" y="209"/>
                  <a:pt x="46" y="189"/>
                  <a:pt x="37" y="162"/>
                </a:cubicBezTo>
                <a:cubicBezTo>
                  <a:pt x="42" y="163"/>
                  <a:pt x="45" y="164"/>
                  <a:pt x="49" y="164"/>
                </a:cubicBezTo>
                <a:cubicBezTo>
                  <a:pt x="56" y="164"/>
                  <a:pt x="62" y="163"/>
                  <a:pt x="67" y="162"/>
                </a:cubicBezTo>
                <a:cubicBezTo>
                  <a:pt x="37" y="155"/>
                  <a:pt x="13" y="128"/>
                  <a:pt x="13" y="95"/>
                </a:cubicBezTo>
                <a:cubicBezTo>
                  <a:pt x="13" y="95"/>
                  <a:pt x="13" y="95"/>
                  <a:pt x="13" y="95"/>
                </a:cubicBezTo>
                <a:cubicBezTo>
                  <a:pt x="22" y="99"/>
                  <a:pt x="32" y="103"/>
                  <a:pt x="44" y="103"/>
                </a:cubicBezTo>
                <a:cubicBezTo>
                  <a:pt x="25" y="91"/>
                  <a:pt x="14" y="70"/>
                  <a:pt x="14" y="47"/>
                </a:cubicBezTo>
                <a:cubicBezTo>
                  <a:pt x="14" y="34"/>
                  <a:pt x="18" y="23"/>
                  <a:pt x="23" y="13"/>
                </a:cubicBezTo>
                <a:cubicBezTo>
                  <a:pt x="57" y="54"/>
                  <a:pt x="106" y="81"/>
                  <a:pt x="162" y="83"/>
                </a:cubicBezTo>
                <a:cubicBezTo>
                  <a:pt x="161" y="79"/>
                  <a:pt x="160" y="73"/>
                  <a:pt x="160" y="69"/>
                </a:cubicBezTo>
                <a:cubicBezTo>
                  <a:pt x="160" y="31"/>
                  <a:pt x="191" y="0"/>
                  <a:pt x="228" y="0"/>
                </a:cubicBezTo>
                <a:cubicBezTo>
                  <a:pt x="248" y="0"/>
                  <a:pt x="265" y="9"/>
                  <a:pt x="277" y="22"/>
                </a:cubicBezTo>
                <a:cubicBezTo>
                  <a:pt x="292" y="19"/>
                  <a:pt x="307" y="13"/>
                  <a:pt x="320" y="6"/>
                </a:cubicBezTo>
                <a:cubicBezTo>
                  <a:pt x="314" y="21"/>
                  <a:pt x="304" y="34"/>
                  <a:pt x="290" y="43"/>
                </a:cubicBezTo>
                <a:cubicBezTo>
                  <a:pt x="304" y="41"/>
                  <a:pt x="317" y="37"/>
                  <a:pt x="329" y="32"/>
                </a:cubicBezTo>
                <a:cubicBezTo>
                  <a:pt x="320" y="45"/>
                  <a:pt x="308" y="57"/>
                  <a:pt x="295" y="67"/>
                </a:cubicBezTo>
                <a:close/>
              </a:path>
            </a:pathLst>
          </a:custGeom>
          <a:noFill/>
          <a:ln>
            <a:noFill/>
          </a:ln>
          <a:effectLst>
            <a:outerShdw blurRad="1524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013"/>
          </a:p>
        </p:txBody>
      </p:sp>
      <p:sp>
        <p:nvSpPr>
          <p:cNvPr id="41" name="Freeform 51">
            <a:extLst>
              <a:ext uri="{FF2B5EF4-FFF2-40B4-BE49-F238E27FC236}">
                <a16:creationId xmlns:a16="http://schemas.microsoft.com/office/drawing/2014/main" id="{8AAAA2E9-3D6C-1C4A-8E48-B3193154D598}"/>
              </a:ext>
            </a:extLst>
          </p:cNvPr>
          <p:cNvSpPr>
            <a:spLocks/>
          </p:cNvSpPr>
          <p:nvPr/>
        </p:nvSpPr>
        <p:spPr bwMode="auto">
          <a:xfrm>
            <a:off x="8471215" y="1094692"/>
            <a:ext cx="154090" cy="285679"/>
          </a:xfrm>
          <a:custGeom>
            <a:avLst/>
            <a:gdLst>
              <a:gd name="T0" fmla="*/ 53 w 184"/>
              <a:gd name="T1" fmla="*/ 118 h 342"/>
              <a:gd name="T2" fmla="*/ 53 w 184"/>
              <a:gd name="T3" fmla="*/ 85 h 342"/>
              <a:gd name="T4" fmla="*/ 131 w 184"/>
              <a:gd name="T5" fmla="*/ 0 h 342"/>
              <a:gd name="T6" fmla="*/ 184 w 184"/>
              <a:gd name="T7" fmla="*/ 0 h 342"/>
              <a:gd name="T8" fmla="*/ 184 w 184"/>
              <a:gd name="T9" fmla="*/ 64 h 342"/>
              <a:gd name="T10" fmla="*/ 131 w 184"/>
              <a:gd name="T11" fmla="*/ 64 h 342"/>
              <a:gd name="T12" fmla="*/ 119 w 184"/>
              <a:gd name="T13" fmla="*/ 84 h 342"/>
              <a:gd name="T14" fmla="*/ 119 w 184"/>
              <a:gd name="T15" fmla="*/ 118 h 342"/>
              <a:gd name="T16" fmla="*/ 184 w 184"/>
              <a:gd name="T17" fmla="*/ 118 h 342"/>
              <a:gd name="T18" fmla="*/ 184 w 184"/>
              <a:gd name="T19" fmla="*/ 183 h 342"/>
              <a:gd name="T20" fmla="*/ 119 w 184"/>
              <a:gd name="T21" fmla="*/ 183 h 342"/>
              <a:gd name="T22" fmla="*/ 119 w 184"/>
              <a:gd name="T23" fmla="*/ 342 h 342"/>
              <a:gd name="T24" fmla="*/ 53 w 184"/>
              <a:gd name="T25" fmla="*/ 342 h 342"/>
              <a:gd name="T26" fmla="*/ 53 w 184"/>
              <a:gd name="T27" fmla="*/ 183 h 342"/>
              <a:gd name="T28" fmla="*/ 0 w 184"/>
              <a:gd name="T29" fmla="*/ 183 h 342"/>
              <a:gd name="T30" fmla="*/ 0 w 184"/>
              <a:gd name="T31" fmla="*/ 118 h 342"/>
              <a:gd name="T32" fmla="*/ 53 w 184"/>
              <a:gd name="T33" fmla="*/ 11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342">
                <a:moveTo>
                  <a:pt x="53" y="118"/>
                </a:moveTo>
                <a:cubicBezTo>
                  <a:pt x="53" y="85"/>
                  <a:pt x="53" y="85"/>
                  <a:pt x="53" y="85"/>
                </a:cubicBezTo>
                <a:cubicBezTo>
                  <a:pt x="53" y="38"/>
                  <a:pt x="88" y="0"/>
                  <a:pt x="131" y="0"/>
                </a:cubicBezTo>
                <a:cubicBezTo>
                  <a:pt x="184" y="0"/>
                  <a:pt x="184" y="0"/>
                  <a:pt x="184" y="0"/>
                </a:cubicBezTo>
                <a:cubicBezTo>
                  <a:pt x="184" y="64"/>
                  <a:pt x="184" y="64"/>
                  <a:pt x="184" y="64"/>
                </a:cubicBezTo>
                <a:cubicBezTo>
                  <a:pt x="131" y="64"/>
                  <a:pt x="131" y="64"/>
                  <a:pt x="131" y="64"/>
                </a:cubicBezTo>
                <a:cubicBezTo>
                  <a:pt x="125" y="64"/>
                  <a:pt x="119" y="73"/>
                  <a:pt x="119" y="84"/>
                </a:cubicBezTo>
                <a:cubicBezTo>
                  <a:pt x="119" y="118"/>
                  <a:pt x="119" y="118"/>
                  <a:pt x="119" y="118"/>
                </a:cubicBezTo>
                <a:cubicBezTo>
                  <a:pt x="184" y="118"/>
                  <a:pt x="184" y="118"/>
                  <a:pt x="184" y="118"/>
                </a:cubicBezTo>
                <a:cubicBezTo>
                  <a:pt x="184" y="183"/>
                  <a:pt x="184" y="183"/>
                  <a:pt x="184" y="183"/>
                </a:cubicBezTo>
                <a:cubicBezTo>
                  <a:pt x="119" y="183"/>
                  <a:pt x="119" y="183"/>
                  <a:pt x="119" y="183"/>
                </a:cubicBezTo>
                <a:cubicBezTo>
                  <a:pt x="119" y="342"/>
                  <a:pt x="119" y="342"/>
                  <a:pt x="119" y="342"/>
                </a:cubicBezTo>
                <a:cubicBezTo>
                  <a:pt x="53" y="342"/>
                  <a:pt x="53" y="342"/>
                  <a:pt x="53" y="342"/>
                </a:cubicBezTo>
                <a:cubicBezTo>
                  <a:pt x="53" y="183"/>
                  <a:pt x="53" y="183"/>
                  <a:pt x="53" y="183"/>
                </a:cubicBezTo>
                <a:cubicBezTo>
                  <a:pt x="0" y="183"/>
                  <a:pt x="0" y="183"/>
                  <a:pt x="0" y="183"/>
                </a:cubicBezTo>
                <a:cubicBezTo>
                  <a:pt x="0" y="118"/>
                  <a:pt x="0" y="118"/>
                  <a:pt x="0" y="118"/>
                </a:cubicBezTo>
                <a:lnTo>
                  <a:pt x="53" y="118"/>
                </a:lnTo>
                <a:close/>
              </a:path>
            </a:pathLst>
          </a:custGeom>
          <a:noFill/>
          <a:ln>
            <a:noFill/>
          </a:ln>
          <a:effectLst>
            <a:outerShdw blurRad="1524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013"/>
          </a:p>
        </p:txBody>
      </p:sp>
      <p:grpSp>
        <p:nvGrpSpPr>
          <p:cNvPr id="16" name="Group 15">
            <a:extLst>
              <a:ext uri="{FF2B5EF4-FFF2-40B4-BE49-F238E27FC236}">
                <a16:creationId xmlns:a16="http://schemas.microsoft.com/office/drawing/2014/main" id="{AB804108-97BC-5A4A-BDD4-72DA78E47289}"/>
              </a:ext>
            </a:extLst>
          </p:cNvPr>
          <p:cNvGrpSpPr/>
          <p:nvPr/>
        </p:nvGrpSpPr>
        <p:grpSpPr>
          <a:xfrm>
            <a:off x="7095615" y="4891446"/>
            <a:ext cx="369332" cy="369332"/>
            <a:chOff x="7259556" y="5377576"/>
            <a:chExt cx="369332" cy="369332"/>
          </a:xfrm>
        </p:grpSpPr>
        <p:sp>
          <p:nvSpPr>
            <p:cNvPr id="25" name="Oval 24">
              <a:extLst>
                <a:ext uri="{FF2B5EF4-FFF2-40B4-BE49-F238E27FC236}">
                  <a16:creationId xmlns:a16="http://schemas.microsoft.com/office/drawing/2014/main" id="{F4EEB2F3-0B69-0A4C-AEE6-26EBE59C9E9C}"/>
                </a:ext>
              </a:extLst>
            </p:cNvPr>
            <p:cNvSpPr/>
            <p:nvPr/>
          </p:nvSpPr>
          <p:spPr>
            <a:xfrm>
              <a:off x="7259556" y="5377576"/>
              <a:ext cx="369332" cy="3693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08">
              <a:extLst>
                <a:ext uri="{FF2B5EF4-FFF2-40B4-BE49-F238E27FC236}">
                  <a16:creationId xmlns:a16="http://schemas.microsoft.com/office/drawing/2014/main" id="{6FB8A6C9-58A9-7741-9E65-1D1FB7F0F4E1}"/>
                </a:ext>
              </a:extLst>
            </p:cNvPr>
            <p:cNvSpPr/>
            <p:nvPr/>
          </p:nvSpPr>
          <p:spPr>
            <a:xfrm>
              <a:off x="7328380" y="5447316"/>
              <a:ext cx="227038" cy="227038"/>
            </a:xfrm>
            <a:custGeom>
              <a:avLst/>
              <a:gdLst>
                <a:gd name="connsiteX0" fmla="*/ 803788 w 1607574"/>
                <a:gd name="connsiteY0" fmla="*/ 552604 h 1607574"/>
                <a:gd name="connsiteX1" fmla="*/ 552604 w 1607574"/>
                <a:gd name="connsiteY1" fmla="*/ 803788 h 1607574"/>
                <a:gd name="connsiteX2" fmla="*/ 803788 w 1607574"/>
                <a:gd name="connsiteY2" fmla="*/ 1054971 h 1607574"/>
                <a:gd name="connsiteX3" fmla="*/ 1054971 w 1607574"/>
                <a:gd name="connsiteY3" fmla="*/ 803788 h 1607574"/>
                <a:gd name="connsiteX4" fmla="*/ 803788 w 1607574"/>
                <a:gd name="connsiteY4" fmla="*/ 552604 h 1607574"/>
                <a:gd name="connsiteX5" fmla="*/ 803788 w 1607574"/>
                <a:gd name="connsiteY5" fmla="*/ 401894 h 1607574"/>
                <a:gd name="connsiteX6" fmla="*/ 1205681 w 1607574"/>
                <a:gd name="connsiteY6" fmla="*/ 803788 h 1607574"/>
                <a:gd name="connsiteX7" fmla="*/ 803788 w 1607574"/>
                <a:gd name="connsiteY7" fmla="*/ 1205681 h 1607574"/>
                <a:gd name="connsiteX8" fmla="*/ 401894 w 1607574"/>
                <a:gd name="connsiteY8" fmla="*/ 803788 h 1607574"/>
                <a:gd name="connsiteX9" fmla="*/ 803788 w 1607574"/>
                <a:gd name="connsiteY9" fmla="*/ 401894 h 1607574"/>
                <a:gd name="connsiteX10" fmla="*/ 1235823 w 1607574"/>
                <a:gd name="connsiteY10" fmla="*/ 318199 h 1607574"/>
                <a:gd name="connsiteX11" fmla="*/ 1289376 w 1607574"/>
                <a:gd name="connsiteY11" fmla="*/ 371752 h 1607574"/>
                <a:gd name="connsiteX12" fmla="*/ 1235823 w 1607574"/>
                <a:gd name="connsiteY12" fmla="*/ 425305 h 1607574"/>
                <a:gd name="connsiteX13" fmla="*/ 1182270 w 1607574"/>
                <a:gd name="connsiteY13" fmla="*/ 371752 h 1607574"/>
                <a:gd name="connsiteX14" fmla="*/ 1235823 w 1607574"/>
                <a:gd name="connsiteY14" fmla="*/ 318199 h 1607574"/>
                <a:gd name="connsiteX15" fmla="*/ 502367 w 1607574"/>
                <a:gd name="connsiteY15" fmla="*/ 150710 h 1607574"/>
                <a:gd name="connsiteX16" fmla="*/ 150710 w 1607574"/>
                <a:gd name="connsiteY16" fmla="*/ 502367 h 1607574"/>
                <a:gd name="connsiteX17" fmla="*/ 150710 w 1607574"/>
                <a:gd name="connsiteY17" fmla="*/ 1105207 h 1607574"/>
                <a:gd name="connsiteX18" fmla="*/ 502367 w 1607574"/>
                <a:gd name="connsiteY18" fmla="*/ 1456864 h 1607574"/>
                <a:gd name="connsiteX19" fmla="*/ 1105207 w 1607574"/>
                <a:gd name="connsiteY19" fmla="*/ 1456864 h 1607574"/>
                <a:gd name="connsiteX20" fmla="*/ 1456864 w 1607574"/>
                <a:gd name="connsiteY20" fmla="*/ 1105207 h 1607574"/>
                <a:gd name="connsiteX21" fmla="*/ 1456864 w 1607574"/>
                <a:gd name="connsiteY21" fmla="*/ 502367 h 1607574"/>
                <a:gd name="connsiteX22" fmla="*/ 1105207 w 1607574"/>
                <a:gd name="connsiteY22" fmla="*/ 150710 h 1607574"/>
                <a:gd name="connsiteX23" fmla="*/ 502367 w 1607574"/>
                <a:gd name="connsiteY23" fmla="*/ 0 h 1607574"/>
                <a:gd name="connsiteX24" fmla="*/ 1105207 w 1607574"/>
                <a:gd name="connsiteY24" fmla="*/ 0 h 1607574"/>
                <a:gd name="connsiteX25" fmla="*/ 1607574 w 1607574"/>
                <a:gd name="connsiteY25" fmla="*/ 502367 h 1607574"/>
                <a:gd name="connsiteX26" fmla="*/ 1607574 w 1607574"/>
                <a:gd name="connsiteY26" fmla="*/ 1105207 h 1607574"/>
                <a:gd name="connsiteX27" fmla="*/ 1105207 w 1607574"/>
                <a:gd name="connsiteY27" fmla="*/ 1607574 h 1607574"/>
                <a:gd name="connsiteX28" fmla="*/ 502367 w 1607574"/>
                <a:gd name="connsiteY28" fmla="*/ 1607574 h 1607574"/>
                <a:gd name="connsiteX29" fmla="*/ 0 w 1607574"/>
                <a:gd name="connsiteY29" fmla="*/ 1105207 h 1607574"/>
                <a:gd name="connsiteX30" fmla="*/ 0 w 1607574"/>
                <a:gd name="connsiteY30" fmla="*/ 502367 h 1607574"/>
                <a:gd name="connsiteX31" fmla="*/ 502367 w 1607574"/>
                <a:gd name="connsiteY31" fmla="*/ 0 h 160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07574" h="1607574">
                  <a:moveTo>
                    <a:pt x="803788" y="552604"/>
                  </a:moveTo>
                  <a:cubicBezTo>
                    <a:pt x="665335" y="552604"/>
                    <a:pt x="552604" y="665235"/>
                    <a:pt x="552604" y="803788"/>
                  </a:cubicBezTo>
                  <a:cubicBezTo>
                    <a:pt x="552604" y="942240"/>
                    <a:pt x="665335" y="1054971"/>
                    <a:pt x="803788" y="1054971"/>
                  </a:cubicBezTo>
                  <a:cubicBezTo>
                    <a:pt x="942240" y="1054971"/>
                    <a:pt x="1054971" y="942240"/>
                    <a:pt x="1054971" y="803788"/>
                  </a:cubicBezTo>
                  <a:cubicBezTo>
                    <a:pt x="1054971" y="665235"/>
                    <a:pt x="942240" y="552604"/>
                    <a:pt x="803788" y="552604"/>
                  </a:cubicBezTo>
                  <a:close/>
                  <a:moveTo>
                    <a:pt x="803788" y="401894"/>
                  </a:moveTo>
                  <a:cubicBezTo>
                    <a:pt x="1025733" y="401894"/>
                    <a:pt x="1205681" y="581842"/>
                    <a:pt x="1205681" y="803788"/>
                  </a:cubicBezTo>
                  <a:cubicBezTo>
                    <a:pt x="1205681" y="1025733"/>
                    <a:pt x="1025733" y="1205681"/>
                    <a:pt x="803788" y="1205681"/>
                  </a:cubicBezTo>
                  <a:cubicBezTo>
                    <a:pt x="581842" y="1205681"/>
                    <a:pt x="401894" y="1025733"/>
                    <a:pt x="401894" y="803788"/>
                  </a:cubicBezTo>
                  <a:cubicBezTo>
                    <a:pt x="401894" y="581842"/>
                    <a:pt x="581842" y="401894"/>
                    <a:pt x="803788" y="401894"/>
                  </a:cubicBezTo>
                  <a:close/>
                  <a:moveTo>
                    <a:pt x="1235823" y="318199"/>
                  </a:moveTo>
                  <a:cubicBezTo>
                    <a:pt x="1265399" y="318199"/>
                    <a:pt x="1289376" y="342175"/>
                    <a:pt x="1289376" y="371752"/>
                  </a:cubicBezTo>
                  <a:cubicBezTo>
                    <a:pt x="1289376" y="401328"/>
                    <a:pt x="1265399" y="425305"/>
                    <a:pt x="1235823" y="425305"/>
                  </a:cubicBezTo>
                  <a:cubicBezTo>
                    <a:pt x="1206246" y="425305"/>
                    <a:pt x="1182270" y="401328"/>
                    <a:pt x="1182270" y="371752"/>
                  </a:cubicBezTo>
                  <a:cubicBezTo>
                    <a:pt x="1182270" y="342175"/>
                    <a:pt x="1206246" y="318199"/>
                    <a:pt x="1235823" y="318199"/>
                  </a:cubicBezTo>
                  <a:close/>
                  <a:moveTo>
                    <a:pt x="502367" y="150710"/>
                  </a:moveTo>
                  <a:cubicBezTo>
                    <a:pt x="308453" y="150710"/>
                    <a:pt x="150710" y="308453"/>
                    <a:pt x="150710" y="502367"/>
                  </a:cubicBezTo>
                  <a:lnTo>
                    <a:pt x="150710" y="1105207"/>
                  </a:lnTo>
                  <a:cubicBezTo>
                    <a:pt x="150710" y="1299121"/>
                    <a:pt x="308453" y="1456864"/>
                    <a:pt x="502367" y="1456864"/>
                  </a:cubicBezTo>
                  <a:lnTo>
                    <a:pt x="1105207" y="1456864"/>
                  </a:lnTo>
                  <a:cubicBezTo>
                    <a:pt x="1299121" y="1456864"/>
                    <a:pt x="1456864" y="1299121"/>
                    <a:pt x="1456864" y="1105207"/>
                  </a:cubicBezTo>
                  <a:lnTo>
                    <a:pt x="1456864" y="502367"/>
                  </a:lnTo>
                  <a:cubicBezTo>
                    <a:pt x="1456864" y="308453"/>
                    <a:pt x="1299121" y="150710"/>
                    <a:pt x="1105207" y="150710"/>
                  </a:cubicBezTo>
                  <a:close/>
                  <a:moveTo>
                    <a:pt x="502367" y="0"/>
                  </a:moveTo>
                  <a:lnTo>
                    <a:pt x="1105207" y="0"/>
                  </a:lnTo>
                  <a:cubicBezTo>
                    <a:pt x="1382614" y="0"/>
                    <a:pt x="1607574" y="224960"/>
                    <a:pt x="1607574" y="502367"/>
                  </a:cubicBezTo>
                  <a:lnTo>
                    <a:pt x="1607574" y="1105207"/>
                  </a:lnTo>
                  <a:cubicBezTo>
                    <a:pt x="1607574" y="1382614"/>
                    <a:pt x="1382614" y="1607574"/>
                    <a:pt x="1105207" y="1607574"/>
                  </a:cubicBezTo>
                  <a:lnTo>
                    <a:pt x="502367" y="1607574"/>
                  </a:lnTo>
                  <a:cubicBezTo>
                    <a:pt x="224960" y="1607574"/>
                    <a:pt x="0" y="1382614"/>
                    <a:pt x="0" y="1105207"/>
                  </a:cubicBezTo>
                  <a:lnTo>
                    <a:pt x="0" y="502367"/>
                  </a:lnTo>
                  <a:cubicBezTo>
                    <a:pt x="0" y="224960"/>
                    <a:pt x="224960" y="0"/>
                    <a:pt x="502367" y="0"/>
                  </a:cubicBezTo>
                  <a:close/>
                </a:path>
              </a:pathLst>
            </a:custGeom>
            <a:solidFill>
              <a:schemeClr val="bg1"/>
            </a:solidFill>
            <a:ln w="3125" cap="flat">
              <a:noFill/>
              <a:prstDash val="solid"/>
              <a:miter/>
            </a:ln>
            <a:effectLst>
              <a:outerShdw blurRad="50800" dist="38100" dir="2700000" algn="tl" rotWithShape="0">
                <a:prstClr val="black">
                  <a:alpha val="20000"/>
                </a:prstClr>
              </a:outerShdw>
            </a:effectLst>
          </p:spPr>
          <p:txBody>
            <a:bodyPr rtlCol="0" anchor="ctr"/>
            <a:lstStyle/>
            <a:p>
              <a:endParaRPr lang="en-GB"/>
            </a:p>
          </p:txBody>
        </p:sp>
      </p:grpSp>
      <p:grpSp>
        <p:nvGrpSpPr>
          <p:cNvPr id="12" name="Group 11">
            <a:extLst>
              <a:ext uri="{FF2B5EF4-FFF2-40B4-BE49-F238E27FC236}">
                <a16:creationId xmlns:a16="http://schemas.microsoft.com/office/drawing/2014/main" id="{0733E5B7-2669-674D-8E44-E93490F9F31E}"/>
              </a:ext>
            </a:extLst>
          </p:cNvPr>
          <p:cNvGrpSpPr/>
          <p:nvPr/>
        </p:nvGrpSpPr>
        <p:grpSpPr>
          <a:xfrm>
            <a:off x="6622502" y="4894170"/>
            <a:ext cx="387018" cy="387018"/>
            <a:chOff x="6853960" y="2819800"/>
            <a:chExt cx="387018" cy="387018"/>
          </a:xfrm>
        </p:grpSpPr>
        <p:sp>
          <p:nvSpPr>
            <p:cNvPr id="50" name="Oval 49">
              <a:extLst>
                <a:ext uri="{FF2B5EF4-FFF2-40B4-BE49-F238E27FC236}">
                  <a16:creationId xmlns:a16="http://schemas.microsoft.com/office/drawing/2014/main" id="{3E7703EC-BACC-9E4F-83CD-F183A185E3FA}"/>
                </a:ext>
              </a:extLst>
            </p:cNvPr>
            <p:cNvSpPr/>
            <p:nvPr/>
          </p:nvSpPr>
          <p:spPr>
            <a:xfrm>
              <a:off x="6853960" y="2819800"/>
              <a:ext cx="387018" cy="3870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04">
              <a:extLst>
                <a:ext uri="{FF2B5EF4-FFF2-40B4-BE49-F238E27FC236}">
                  <a16:creationId xmlns:a16="http://schemas.microsoft.com/office/drawing/2014/main" id="{215D63A4-B790-7E46-B491-1FD6EA3A85E8}"/>
                </a:ext>
              </a:extLst>
            </p:cNvPr>
            <p:cNvSpPr/>
            <p:nvPr/>
          </p:nvSpPr>
          <p:spPr>
            <a:xfrm rot="206449">
              <a:off x="6945288" y="2929484"/>
              <a:ext cx="222851" cy="181066"/>
            </a:xfrm>
            <a:custGeom>
              <a:avLst/>
              <a:gdLst>
                <a:gd name="connsiteX0" fmla="*/ 1607574 w 1607574"/>
                <a:gd name="connsiteY0" fmla="*/ 154629 h 1306153"/>
                <a:gd name="connsiteX1" fmla="*/ 1417679 w 1607574"/>
                <a:gd name="connsiteY1" fmla="*/ 206674 h 1306153"/>
                <a:gd name="connsiteX2" fmla="*/ 1562663 w 1607574"/>
                <a:gd name="connsiteY2" fmla="*/ 24516 h 1306153"/>
                <a:gd name="connsiteX3" fmla="*/ 1353678 w 1607574"/>
                <a:gd name="connsiteY3" fmla="*/ 104291 h 1306153"/>
                <a:gd name="connsiteX4" fmla="*/ 1112944 w 1607574"/>
                <a:gd name="connsiteY4" fmla="*/ 0 h 1306153"/>
                <a:gd name="connsiteX5" fmla="*/ 783592 w 1607574"/>
                <a:gd name="connsiteY5" fmla="*/ 329653 h 1306153"/>
                <a:gd name="connsiteX6" fmla="*/ 791228 w 1607574"/>
                <a:gd name="connsiteY6" fmla="*/ 404807 h 1306153"/>
                <a:gd name="connsiteX7" fmla="*/ 111927 w 1607574"/>
                <a:gd name="connsiteY7" fmla="*/ 60083 h 1306153"/>
                <a:gd name="connsiteX8" fmla="*/ 66815 w 1607574"/>
                <a:gd name="connsiteY8" fmla="*/ 226668 h 1306153"/>
                <a:gd name="connsiteX9" fmla="*/ 213205 w 1607574"/>
                <a:gd name="connsiteY9" fmla="*/ 500558 h 1306153"/>
                <a:gd name="connsiteX10" fmla="*/ 64303 w 1607574"/>
                <a:gd name="connsiteY10" fmla="*/ 459967 h 1306153"/>
                <a:gd name="connsiteX11" fmla="*/ 64303 w 1607574"/>
                <a:gd name="connsiteY11" fmla="*/ 463584 h 1306153"/>
                <a:gd name="connsiteX12" fmla="*/ 328347 w 1607574"/>
                <a:gd name="connsiteY12" fmla="*/ 787410 h 1306153"/>
                <a:gd name="connsiteX13" fmla="*/ 241940 w 1607574"/>
                <a:gd name="connsiteY13" fmla="*/ 798261 h 1306153"/>
                <a:gd name="connsiteX14" fmla="*/ 179546 w 1607574"/>
                <a:gd name="connsiteY14" fmla="*/ 792634 h 1306153"/>
                <a:gd name="connsiteX15" fmla="*/ 487497 w 1607574"/>
                <a:gd name="connsiteY15" fmla="*/ 1022216 h 1306153"/>
                <a:gd name="connsiteX16" fmla="*/ 78872 w 1607574"/>
                <a:gd name="connsiteY16" fmla="*/ 1162778 h 1306153"/>
                <a:gd name="connsiteX17" fmla="*/ 0 w 1607574"/>
                <a:gd name="connsiteY17" fmla="*/ 1158257 h 1306153"/>
                <a:gd name="connsiteX18" fmla="*/ 505582 w 1607574"/>
                <a:gd name="connsiteY18" fmla="*/ 1306154 h 1306153"/>
                <a:gd name="connsiteX19" fmla="*/ 1443602 w 1607574"/>
                <a:gd name="connsiteY19" fmla="*/ 368335 h 1306153"/>
                <a:gd name="connsiteX20" fmla="*/ 1442396 w 1607574"/>
                <a:gd name="connsiteY20" fmla="*/ 325735 h 1306153"/>
                <a:gd name="connsiteX21" fmla="*/ 1607574 w 1607574"/>
                <a:gd name="connsiteY21" fmla="*/ 154629 h 130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7574" h="1306153">
                  <a:moveTo>
                    <a:pt x="1607574" y="154629"/>
                  </a:moveTo>
                  <a:cubicBezTo>
                    <a:pt x="1547792" y="180852"/>
                    <a:pt x="1484092" y="198234"/>
                    <a:pt x="1417679" y="206674"/>
                  </a:cubicBezTo>
                  <a:cubicBezTo>
                    <a:pt x="1486001" y="165882"/>
                    <a:pt x="1538147" y="101780"/>
                    <a:pt x="1562663" y="24516"/>
                  </a:cubicBezTo>
                  <a:cubicBezTo>
                    <a:pt x="1498962" y="62494"/>
                    <a:pt x="1428631" y="89321"/>
                    <a:pt x="1353678" y="104291"/>
                  </a:cubicBezTo>
                  <a:cubicBezTo>
                    <a:pt x="1293193" y="39888"/>
                    <a:pt x="1206987" y="0"/>
                    <a:pt x="1112944" y="0"/>
                  </a:cubicBezTo>
                  <a:cubicBezTo>
                    <a:pt x="930484" y="0"/>
                    <a:pt x="783592" y="148098"/>
                    <a:pt x="783592" y="329653"/>
                  </a:cubicBezTo>
                  <a:cubicBezTo>
                    <a:pt x="783592" y="355776"/>
                    <a:pt x="785802" y="380895"/>
                    <a:pt x="791228" y="404807"/>
                  </a:cubicBezTo>
                  <a:cubicBezTo>
                    <a:pt x="517237" y="391444"/>
                    <a:pt x="274795" y="260126"/>
                    <a:pt x="111927" y="60083"/>
                  </a:cubicBezTo>
                  <a:cubicBezTo>
                    <a:pt x="83493" y="109416"/>
                    <a:pt x="66815" y="165882"/>
                    <a:pt x="66815" y="226668"/>
                  </a:cubicBezTo>
                  <a:cubicBezTo>
                    <a:pt x="66815" y="340806"/>
                    <a:pt x="125592" y="441982"/>
                    <a:pt x="213205" y="500558"/>
                  </a:cubicBezTo>
                  <a:cubicBezTo>
                    <a:pt x="160255" y="499554"/>
                    <a:pt x="108310" y="484181"/>
                    <a:pt x="64303" y="459967"/>
                  </a:cubicBezTo>
                  <a:cubicBezTo>
                    <a:pt x="64303" y="460972"/>
                    <a:pt x="64303" y="462278"/>
                    <a:pt x="64303" y="463584"/>
                  </a:cubicBezTo>
                  <a:cubicBezTo>
                    <a:pt x="64303" y="623739"/>
                    <a:pt x="178541" y="756765"/>
                    <a:pt x="328347" y="787410"/>
                  </a:cubicBezTo>
                  <a:cubicBezTo>
                    <a:pt x="301521" y="794744"/>
                    <a:pt x="272283" y="798261"/>
                    <a:pt x="241940" y="798261"/>
                  </a:cubicBezTo>
                  <a:cubicBezTo>
                    <a:pt x="220840" y="798261"/>
                    <a:pt x="199540" y="797055"/>
                    <a:pt x="179546" y="792634"/>
                  </a:cubicBezTo>
                  <a:cubicBezTo>
                    <a:pt x="222247" y="923149"/>
                    <a:pt x="343418" y="1019101"/>
                    <a:pt x="487497" y="1022216"/>
                  </a:cubicBezTo>
                  <a:cubicBezTo>
                    <a:pt x="375369" y="1109929"/>
                    <a:pt x="232998" y="1162778"/>
                    <a:pt x="78872" y="1162778"/>
                  </a:cubicBezTo>
                  <a:cubicBezTo>
                    <a:pt x="51844" y="1162778"/>
                    <a:pt x="25922" y="1161573"/>
                    <a:pt x="0" y="1158257"/>
                  </a:cubicBezTo>
                  <a:cubicBezTo>
                    <a:pt x="145988" y="1252401"/>
                    <a:pt x="319003" y="1306154"/>
                    <a:pt x="505582" y="1306154"/>
                  </a:cubicBezTo>
                  <a:cubicBezTo>
                    <a:pt x="1112039" y="1306154"/>
                    <a:pt x="1443602" y="803787"/>
                    <a:pt x="1443602" y="368335"/>
                  </a:cubicBezTo>
                  <a:cubicBezTo>
                    <a:pt x="1443602" y="353767"/>
                    <a:pt x="1443099" y="339701"/>
                    <a:pt x="1442396" y="325735"/>
                  </a:cubicBezTo>
                  <a:cubicBezTo>
                    <a:pt x="1507804" y="279316"/>
                    <a:pt x="1562763" y="221343"/>
                    <a:pt x="1607574" y="154629"/>
                  </a:cubicBezTo>
                  <a:close/>
                </a:path>
              </a:pathLst>
            </a:custGeom>
            <a:solidFill>
              <a:schemeClr val="bg1"/>
            </a:solidFill>
            <a:ln w="3125" cap="flat">
              <a:noFill/>
              <a:prstDash val="solid"/>
              <a:miter/>
            </a:ln>
            <a:effectLst>
              <a:outerShdw blurRad="50800" dist="38100" dir="2700000" algn="tl" rotWithShape="0">
                <a:prstClr val="black">
                  <a:alpha val="21000"/>
                </a:prstClr>
              </a:outerShdw>
            </a:effectLst>
          </p:spPr>
          <p:txBody>
            <a:bodyPr rtlCol="0" anchor="ctr"/>
            <a:lstStyle/>
            <a:p>
              <a:endParaRPr lang="en-GB"/>
            </a:p>
          </p:txBody>
        </p:sp>
      </p:grpSp>
      <p:grpSp>
        <p:nvGrpSpPr>
          <p:cNvPr id="17" name="Group 16">
            <a:extLst>
              <a:ext uri="{FF2B5EF4-FFF2-40B4-BE49-F238E27FC236}">
                <a16:creationId xmlns:a16="http://schemas.microsoft.com/office/drawing/2014/main" id="{5A08481F-C944-0B4F-BE4C-38289A941E9D}"/>
              </a:ext>
            </a:extLst>
          </p:cNvPr>
          <p:cNvGrpSpPr/>
          <p:nvPr/>
        </p:nvGrpSpPr>
        <p:grpSpPr>
          <a:xfrm>
            <a:off x="7120415" y="5355674"/>
            <a:ext cx="387018" cy="387018"/>
            <a:chOff x="9002374" y="5380710"/>
            <a:chExt cx="387018" cy="387018"/>
          </a:xfrm>
        </p:grpSpPr>
        <p:sp>
          <p:nvSpPr>
            <p:cNvPr id="53" name="Oval 52">
              <a:extLst>
                <a:ext uri="{FF2B5EF4-FFF2-40B4-BE49-F238E27FC236}">
                  <a16:creationId xmlns:a16="http://schemas.microsoft.com/office/drawing/2014/main" id="{0E46FDA9-6C15-2D49-AD95-BA2103DA01F8}"/>
                </a:ext>
              </a:extLst>
            </p:cNvPr>
            <p:cNvSpPr/>
            <p:nvPr/>
          </p:nvSpPr>
          <p:spPr>
            <a:xfrm>
              <a:off x="9002374" y="5380710"/>
              <a:ext cx="387018" cy="3870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1">
              <a:extLst>
                <a:ext uri="{FF2B5EF4-FFF2-40B4-BE49-F238E27FC236}">
                  <a16:creationId xmlns:a16="http://schemas.microsoft.com/office/drawing/2014/main" id="{03B541A8-59AF-744C-A46E-80B648F4CB4E}"/>
                </a:ext>
              </a:extLst>
            </p:cNvPr>
            <p:cNvSpPr>
              <a:spLocks/>
            </p:cNvSpPr>
            <p:nvPr/>
          </p:nvSpPr>
          <p:spPr bwMode="auto">
            <a:xfrm>
              <a:off x="9129172" y="5455267"/>
              <a:ext cx="118064" cy="219087"/>
            </a:xfrm>
            <a:custGeom>
              <a:avLst/>
              <a:gdLst>
                <a:gd name="T0" fmla="*/ 53 w 184"/>
                <a:gd name="T1" fmla="*/ 118 h 342"/>
                <a:gd name="T2" fmla="*/ 53 w 184"/>
                <a:gd name="T3" fmla="*/ 85 h 342"/>
                <a:gd name="T4" fmla="*/ 131 w 184"/>
                <a:gd name="T5" fmla="*/ 0 h 342"/>
                <a:gd name="T6" fmla="*/ 184 w 184"/>
                <a:gd name="T7" fmla="*/ 0 h 342"/>
                <a:gd name="T8" fmla="*/ 184 w 184"/>
                <a:gd name="T9" fmla="*/ 64 h 342"/>
                <a:gd name="T10" fmla="*/ 131 w 184"/>
                <a:gd name="T11" fmla="*/ 64 h 342"/>
                <a:gd name="T12" fmla="*/ 119 w 184"/>
                <a:gd name="T13" fmla="*/ 84 h 342"/>
                <a:gd name="T14" fmla="*/ 119 w 184"/>
                <a:gd name="T15" fmla="*/ 118 h 342"/>
                <a:gd name="T16" fmla="*/ 184 w 184"/>
                <a:gd name="T17" fmla="*/ 118 h 342"/>
                <a:gd name="T18" fmla="*/ 184 w 184"/>
                <a:gd name="T19" fmla="*/ 183 h 342"/>
                <a:gd name="T20" fmla="*/ 119 w 184"/>
                <a:gd name="T21" fmla="*/ 183 h 342"/>
                <a:gd name="T22" fmla="*/ 119 w 184"/>
                <a:gd name="T23" fmla="*/ 342 h 342"/>
                <a:gd name="T24" fmla="*/ 53 w 184"/>
                <a:gd name="T25" fmla="*/ 342 h 342"/>
                <a:gd name="T26" fmla="*/ 53 w 184"/>
                <a:gd name="T27" fmla="*/ 183 h 342"/>
                <a:gd name="T28" fmla="*/ 0 w 184"/>
                <a:gd name="T29" fmla="*/ 183 h 342"/>
                <a:gd name="T30" fmla="*/ 0 w 184"/>
                <a:gd name="T31" fmla="*/ 118 h 342"/>
                <a:gd name="T32" fmla="*/ 53 w 184"/>
                <a:gd name="T33" fmla="*/ 11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342">
                  <a:moveTo>
                    <a:pt x="53" y="118"/>
                  </a:moveTo>
                  <a:cubicBezTo>
                    <a:pt x="53" y="85"/>
                    <a:pt x="53" y="85"/>
                    <a:pt x="53" y="85"/>
                  </a:cubicBezTo>
                  <a:cubicBezTo>
                    <a:pt x="53" y="38"/>
                    <a:pt x="88" y="0"/>
                    <a:pt x="131" y="0"/>
                  </a:cubicBezTo>
                  <a:cubicBezTo>
                    <a:pt x="184" y="0"/>
                    <a:pt x="184" y="0"/>
                    <a:pt x="184" y="0"/>
                  </a:cubicBezTo>
                  <a:cubicBezTo>
                    <a:pt x="184" y="64"/>
                    <a:pt x="184" y="64"/>
                    <a:pt x="184" y="64"/>
                  </a:cubicBezTo>
                  <a:cubicBezTo>
                    <a:pt x="131" y="64"/>
                    <a:pt x="131" y="64"/>
                    <a:pt x="131" y="64"/>
                  </a:cubicBezTo>
                  <a:cubicBezTo>
                    <a:pt x="125" y="64"/>
                    <a:pt x="119" y="73"/>
                    <a:pt x="119" y="84"/>
                  </a:cubicBezTo>
                  <a:cubicBezTo>
                    <a:pt x="119" y="118"/>
                    <a:pt x="119" y="118"/>
                    <a:pt x="119" y="118"/>
                  </a:cubicBezTo>
                  <a:cubicBezTo>
                    <a:pt x="184" y="118"/>
                    <a:pt x="184" y="118"/>
                    <a:pt x="184" y="118"/>
                  </a:cubicBezTo>
                  <a:cubicBezTo>
                    <a:pt x="184" y="183"/>
                    <a:pt x="184" y="183"/>
                    <a:pt x="184" y="183"/>
                  </a:cubicBezTo>
                  <a:cubicBezTo>
                    <a:pt x="119" y="183"/>
                    <a:pt x="119" y="183"/>
                    <a:pt x="119" y="183"/>
                  </a:cubicBezTo>
                  <a:cubicBezTo>
                    <a:pt x="119" y="342"/>
                    <a:pt x="119" y="342"/>
                    <a:pt x="119" y="342"/>
                  </a:cubicBezTo>
                  <a:cubicBezTo>
                    <a:pt x="53" y="342"/>
                    <a:pt x="53" y="342"/>
                    <a:pt x="53" y="342"/>
                  </a:cubicBezTo>
                  <a:cubicBezTo>
                    <a:pt x="53" y="183"/>
                    <a:pt x="53" y="183"/>
                    <a:pt x="53" y="183"/>
                  </a:cubicBezTo>
                  <a:cubicBezTo>
                    <a:pt x="0" y="183"/>
                    <a:pt x="0" y="183"/>
                    <a:pt x="0" y="183"/>
                  </a:cubicBezTo>
                  <a:cubicBezTo>
                    <a:pt x="0" y="118"/>
                    <a:pt x="0" y="118"/>
                    <a:pt x="0" y="118"/>
                  </a:cubicBezTo>
                  <a:lnTo>
                    <a:pt x="53" y="118"/>
                  </a:lnTo>
                  <a:close/>
                </a:path>
              </a:pathLst>
            </a:custGeom>
            <a:solidFill>
              <a:srgbClr val="FFFFFF"/>
            </a:solidFill>
            <a:ln>
              <a:noFill/>
            </a:ln>
            <a:effectLst>
              <a:outerShdw blurRad="152400" sx="102000" sy="102000" algn="ctr" rotWithShape="0">
                <a:prstClr val="black">
                  <a:alpha val="40000"/>
                </a:prstClr>
              </a:outerShdw>
            </a:effectLst>
          </p:spPr>
          <p:txBody>
            <a:bodyPr lIns="68580" tIns="34290" rIns="68580" bIns="34290"/>
            <a:lstStyle/>
            <a:p>
              <a:pPr eaLnBrk="1" fontAlgn="auto" hangingPunct="1">
                <a:spcBef>
                  <a:spcPts val="0"/>
                </a:spcBef>
                <a:spcAft>
                  <a:spcPts val="0"/>
                </a:spcAft>
                <a:defRPr/>
              </a:pPr>
              <a:endParaRPr lang="en-US" sz="1013">
                <a:latin typeface="+mn-lt"/>
              </a:endParaRPr>
            </a:p>
          </p:txBody>
        </p:sp>
      </p:grpSp>
      <p:sp>
        <p:nvSpPr>
          <p:cNvPr id="56" name="TextBox 55">
            <a:extLst>
              <a:ext uri="{FF2B5EF4-FFF2-40B4-BE49-F238E27FC236}">
                <a16:creationId xmlns:a16="http://schemas.microsoft.com/office/drawing/2014/main" id="{B3088BF3-7FD2-DD4F-9CF2-37B765E2F3BA}"/>
              </a:ext>
            </a:extLst>
          </p:cNvPr>
          <p:cNvSpPr txBox="1"/>
          <p:nvPr/>
        </p:nvSpPr>
        <p:spPr>
          <a:xfrm>
            <a:off x="7526595" y="4849396"/>
            <a:ext cx="874746" cy="384272"/>
          </a:xfrm>
          <a:prstGeom prst="rect">
            <a:avLst/>
          </a:prstGeom>
          <a:noFill/>
        </p:spPr>
        <p:txBody>
          <a:bodyPr wrap="square" rtlCol="0" anchor="t">
            <a:spAutoFit/>
          </a:bodyPr>
          <a:lstStyle/>
          <a:p>
            <a:pPr>
              <a:lnSpc>
                <a:spcPct val="150000"/>
              </a:lnSpc>
            </a:pPr>
            <a:r>
              <a:rPr lang="en-US" sz="1400" dirty="0">
                <a:solidFill>
                  <a:schemeClr val="bg2">
                    <a:lumMod val="50000"/>
                  </a:schemeClr>
                </a:solidFill>
                <a:latin typeface="Arial" panose="020B0604020202020204" pitchFamily="34" charset="0"/>
                <a:cs typeface="Arial" panose="020B0604020202020204" pitchFamily="34" charset="0"/>
              </a:rPr>
              <a:t>Irid_ind</a:t>
            </a:r>
          </a:p>
        </p:txBody>
      </p:sp>
      <p:sp>
        <p:nvSpPr>
          <p:cNvPr id="60" name="TextBox 59">
            <a:extLst>
              <a:ext uri="{FF2B5EF4-FFF2-40B4-BE49-F238E27FC236}">
                <a16:creationId xmlns:a16="http://schemas.microsoft.com/office/drawing/2014/main" id="{C76CB9D0-D401-A340-957C-3E0E4CF268E6}"/>
              </a:ext>
            </a:extLst>
          </p:cNvPr>
          <p:cNvSpPr txBox="1"/>
          <p:nvPr/>
        </p:nvSpPr>
        <p:spPr>
          <a:xfrm>
            <a:off x="7526595" y="5298388"/>
            <a:ext cx="4385560" cy="384272"/>
          </a:xfrm>
          <a:prstGeom prst="rect">
            <a:avLst/>
          </a:prstGeom>
          <a:noFill/>
        </p:spPr>
        <p:txBody>
          <a:bodyPr wrap="square" rtlCol="0" anchor="t">
            <a:spAutoFit/>
          </a:bodyPr>
          <a:lstStyle/>
          <a:p>
            <a:pPr>
              <a:lnSpc>
                <a:spcPct val="150000"/>
              </a:lnSpc>
            </a:pPr>
            <a:r>
              <a:rPr lang="en-US" sz="1400" dirty="0">
                <a:solidFill>
                  <a:schemeClr val="bg2">
                    <a:lumMod val="50000"/>
                  </a:schemeClr>
                </a:solidFill>
                <a:latin typeface="Arial" panose="020B0604020202020204" pitchFamily="34" charset="0"/>
                <a:cs typeface="Arial" panose="020B0604020202020204" pitchFamily="34" charset="0"/>
              </a:rPr>
              <a:t>Indonesia Research Institute for Decarbonization</a:t>
            </a:r>
          </a:p>
        </p:txBody>
      </p:sp>
      <p:sp>
        <p:nvSpPr>
          <p:cNvPr id="65" name="Freeform 1120">
            <a:extLst>
              <a:ext uri="{FF2B5EF4-FFF2-40B4-BE49-F238E27FC236}">
                <a16:creationId xmlns:a16="http://schemas.microsoft.com/office/drawing/2014/main" id="{2A7EC29C-E91E-584F-9B96-78F345295AE3}"/>
              </a:ext>
            </a:extLst>
          </p:cNvPr>
          <p:cNvSpPr>
            <a:spLocks noEditPoints="1"/>
          </p:cNvSpPr>
          <p:nvPr/>
        </p:nvSpPr>
        <p:spPr bwMode="auto">
          <a:xfrm>
            <a:off x="6660199" y="4101996"/>
            <a:ext cx="387018" cy="307251"/>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rgbClr val="92D050"/>
          </a:solidFill>
          <a:ln w="0">
            <a:noFill/>
            <a:prstDash val="solid"/>
            <a:round/>
            <a:headEnd/>
            <a:tailEnd/>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6" name="Freeform 2">
            <a:extLst>
              <a:ext uri="{FF2B5EF4-FFF2-40B4-BE49-F238E27FC236}">
                <a16:creationId xmlns:a16="http://schemas.microsoft.com/office/drawing/2014/main" id="{63B72A80-04E3-8842-ADC5-D86755AAF4F8}"/>
              </a:ext>
            </a:extLst>
          </p:cNvPr>
          <p:cNvSpPr>
            <a:spLocks noChangeArrowheads="1"/>
          </p:cNvSpPr>
          <p:nvPr/>
        </p:nvSpPr>
        <p:spPr bwMode="auto">
          <a:xfrm>
            <a:off x="1133239" y="4054134"/>
            <a:ext cx="225425" cy="361950"/>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rgbClr val="92D050"/>
          </a:solidFill>
          <a:ln>
            <a:noFill/>
          </a:ln>
          <a:effectLst/>
        </p:spPr>
        <p:txBody>
          <a:bodyPr wrap="none" lIns="34284" tIns="17142" rIns="34284" bIns="17142" anchor="ctr"/>
          <a:lstStyle/>
          <a:p>
            <a:pPr eaLnBrk="1" fontAlgn="auto" hangingPunct="1">
              <a:spcBef>
                <a:spcPts val="0"/>
              </a:spcBef>
              <a:spcAft>
                <a:spcPts val="0"/>
              </a:spcAft>
              <a:defRPr/>
            </a:pPr>
            <a:endParaRPr lang="en-US" sz="675" dirty="0">
              <a:latin typeface="Lato Light"/>
            </a:endParaRPr>
          </a:p>
        </p:txBody>
      </p:sp>
      <p:sp>
        <p:nvSpPr>
          <p:cNvPr id="67" name="Freeform 160">
            <a:extLst>
              <a:ext uri="{FF2B5EF4-FFF2-40B4-BE49-F238E27FC236}">
                <a16:creationId xmlns:a16="http://schemas.microsoft.com/office/drawing/2014/main" id="{64E96244-EB93-C942-B183-2EA69B0E67A8}"/>
              </a:ext>
            </a:extLst>
          </p:cNvPr>
          <p:cNvSpPr>
            <a:spLocks noChangeArrowheads="1"/>
          </p:cNvSpPr>
          <p:nvPr/>
        </p:nvSpPr>
        <p:spPr bwMode="auto">
          <a:xfrm>
            <a:off x="4542491" y="4159135"/>
            <a:ext cx="366712" cy="255588"/>
          </a:xfrm>
          <a:custGeom>
            <a:avLst/>
            <a:gdLst>
              <a:gd name="T0" fmla="*/ 410 w 601"/>
              <a:gd name="T1" fmla="*/ 191 h 418"/>
              <a:gd name="T2" fmla="*/ 410 w 601"/>
              <a:gd name="T3" fmla="*/ 191 h 418"/>
              <a:gd name="T4" fmla="*/ 593 w 601"/>
              <a:gd name="T5" fmla="*/ 7 h 418"/>
              <a:gd name="T6" fmla="*/ 600 w 601"/>
              <a:gd name="T7" fmla="*/ 28 h 418"/>
              <a:gd name="T8" fmla="*/ 600 w 601"/>
              <a:gd name="T9" fmla="*/ 388 h 418"/>
              <a:gd name="T10" fmla="*/ 593 w 601"/>
              <a:gd name="T11" fmla="*/ 410 h 418"/>
              <a:gd name="T12" fmla="*/ 410 w 601"/>
              <a:gd name="T13" fmla="*/ 191 h 418"/>
              <a:gd name="T14" fmla="*/ 7 w 601"/>
              <a:gd name="T15" fmla="*/ 7 h 418"/>
              <a:gd name="T16" fmla="*/ 7 w 601"/>
              <a:gd name="T17" fmla="*/ 7 h 418"/>
              <a:gd name="T18" fmla="*/ 28 w 601"/>
              <a:gd name="T19" fmla="*/ 0 h 418"/>
              <a:gd name="T20" fmla="*/ 572 w 601"/>
              <a:gd name="T21" fmla="*/ 0 h 418"/>
              <a:gd name="T22" fmla="*/ 593 w 601"/>
              <a:gd name="T23" fmla="*/ 7 h 418"/>
              <a:gd name="T24" fmla="*/ 297 w 601"/>
              <a:gd name="T25" fmla="*/ 240 h 418"/>
              <a:gd name="T26" fmla="*/ 7 w 601"/>
              <a:gd name="T27" fmla="*/ 7 h 418"/>
              <a:gd name="T28" fmla="*/ 7 w 601"/>
              <a:gd name="T29" fmla="*/ 410 h 418"/>
              <a:gd name="T30" fmla="*/ 7 w 601"/>
              <a:gd name="T31" fmla="*/ 410 h 418"/>
              <a:gd name="T32" fmla="*/ 0 w 601"/>
              <a:gd name="T33" fmla="*/ 388 h 418"/>
              <a:gd name="T34" fmla="*/ 0 w 601"/>
              <a:gd name="T35" fmla="*/ 28 h 418"/>
              <a:gd name="T36" fmla="*/ 7 w 601"/>
              <a:gd name="T37" fmla="*/ 7 h 418"/>
              <a:gd name="T38" fmla="*/ 191 w 601"/>
              <a:gd name="T39" fmla="*/ 191 h 418"/>
              <a:gd name="T40" fmla="*/ 7 w 601"/>
              <a:gd name="T41" fmla="*/ 410 h 418"/>
              <a:gd name="T42" fmla="*/ 297 w 601"/>
              <a:gd name="T43" fmla="*/ 297 h 418"/>
              <a:gd name="T44" fmla="*/ 297 w 601"/>
              <a:gd name="T45" fmla="*/ 297 h 418"/>
              <a:gd name="T46" fmla="*/ 374 w 601"/>
              <a:gd name="T47" fmla="*/ 219 h 418"/>
              <a:gd name="T48" fmla="*/ 593 w 601"/>
              <a:gd name="T49" fmla="*/ 410 h 418"/>
              <a:gd name="T50" fmla="*/ 572 w 601"/>
              <a:gd name="T51" fmla="*/ 417 h 418"/>
              <a:gd name="T52" fmla="*/ 28 w 601"/>
              <a:gd name="T53" fmla="*/ 417 h 418"/>
              <a:gd name="T54" fmla="*/ 7 w 601"/>
              <a:gd name="T55" fmla="*/ 410 h 418"/>
              <a:gd name="T56" fmla="*/ 219 w 601"/>
              <a:gd name="T57" fmla="*/ 219 h 418"/>
              <a:gd name="T58" fmla="*/ 297 w 601"/>
              <a:gd name="T59"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92D050"/>
          </a:solidFill>
          <a:ln>
            <a:noFill/>
          </a:ln>
          <a:effectLst/>
        </p:spPr>
        <p:txBody>
          <a:bodyPr wrap="none" anchor="ctr"/>
          <a:lstStyle/>
          <a:p>
            <a:pPr eaLnBrk="1" fontAlgn="auto" hangingPunct="1">
              <a:spcBef>
                <a:spcPts val="0"/>
              </a:spcBef>
              <a:spcAft>
                <a:spcPts val="0"/>
              </a:spcAft>
              <a:defRPr/>
            </a:pPr>
            <a:endParaRPr lang="en-US" sz="675" dirty="0">
              <a:latin typeface="Lato Light"/>
            </a:endParaRPr>
          </a:p>
        </p:txBody>
      </p:sp>
      <p:sp>
        <p:nvSpPr>
          <p:cNvPr id="2" name="TextBox 1">
            <a:extLst>
              <a:ext uri="{FF2B5EF4-FFF2-40B4-BE49-F238E27FC236}">
                <a16:creationId xmlns:a16="http://schemas.microsoft.com/office/drawing/2014/main" id="{9FC91A36-6F96-D41A-03E8-BEF86EA46581}"/>
              </a:ext>
            </a:extLst>
          </p:cNvPr>
          <p:cNvSpPr txBox="1"/>
          <p:nvPr/>
        </p:nvSpPr>
        <p:spPr>
          <a:xfrm>
            <a:off x="4182298" y="2495276"/>
            <a:ext cx="5964281" cy="791179"/>
          </a:xfrm>
          <a:prstGeom prst="rect">
            <a:avLst/>
          </a:prstGeom>
          <a:noFill/>
        </p:spPr>
        <p:txBody>
          <a:bodyPr wrap="square" rtlCol="0" anchor="t">
            <a:spAutoFit/>
          </a:bodyPr>
          <a:lstStyle/>
          <a:p>
            <a:pPr>
              <a:lnSpc>
                <a:spcPct val="150000"/>
              </a:lnSpc>
            </a:pPr>
            <a:r>
              <a:rPr lang="en-US" sz="1600" dirty="0">
                <a:hlinkClick r:id="rId3"/>
              </a:rPr>
              <a:t>IRID | Indonesia Research Institute for Decarbonization</a:t>
            </a:r>
            <a:r>
              <a:rPr lang="en-US" sz="1600" dirty="0"/>
              <a:t> https://irid.or.id</a:t>
            </a:r>
            <a:endParaRPr lang="en-US" sz="15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2378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2" presetClass="entr" presetSubtype="2" accel="20000" fill="hold" grpId="0" nodeType="withEffect" p14:presetBounceEnd="60000">
                                      <p:stCondLst>
                                        <p:cond delay="500"/>
                                      </p:stCondLst>
                                      <p:childTnLst>
                                        <p:set>
                                          <p:cBhvr>
                                            <p:cTn id="12" dur="1" fill="hold">
                                              <p:stCondLst>
                                                <p:cond delay="0"/>
                                              </p:stCondLst>
                                            </p:cTn>
                                            <p:tgtEl>
                                              <p:spTgt spid="13"/>
                                            </p:tgtEl>
                                            <p:attrNameLst>
                                              <p:attrName>style.visibility</p:attrName>
                                            </p:attrNameLst>
                                          </p:cBhvr>
                                          <p:to>
                                            <p:strVal val="visible"/>
                                          </p:to>
                                        </p:set>
                                        <p:anim calcmode="lin" valueType="num" p14:bounceEnd="60000">
                                          <p:cBhvr additive="base">
                                            <p:cTn id="13"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accel="20000" fill="hold" grpId="0" nodeType="withEffect" p14:presetBounceEnd="60000">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14:bounceEnd="60000">
                                          <p:cBhvr additive="base">
                                            <p:cTn id="1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2" accel="20000" fill="hold" grpId="0" nodeType="withEffect" p14:presetBounceEnd="60000">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14:bounceEnd="60000">
                                          <p:cBhvr additive="base">
                                            <p:cTn id="21"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accel="20000" fill="hold" grpId="0" nodeType="withEffect" p14:presetBounceEnd="60000">
                                      <p:stCondLst>
                                        <p:cond delay="500"/>
                                      </p:stCondLst>
                                      <p:childTnLst>
                                        <p:set>
                                          <p:cBhvr>
                                            <p:cTn id="24" dur="1" fill="hold">
                                              <p:stCondLst>
                                                <p:cond delay="0"/>
                                              </p:stCondLst>
                                            </p:cTn>
                                            <p:tgtEl>
                                              <p:spTgt spid="56"/>
                                            </p:tgtEl>
                                            <p:attrNameLst>
                                              <p:attrName>style.visibility</p:attrName>
                                            </p:attrNameLst>
                                          </p:cBhvr>
                                          <p:to>
                                            <p:strVal val="visible"/>
                                          </p:to>
                                        </p:set>
                                        <p:anim calcmode="lin" valueType="num" p14:bounceEnd="60000">
                                          <p:cBhvr additive="base">
                                            <p:cTn id="25" dur="10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56"/>
                                            </p:tgtEl>
                                            <p:attrNameLst>
                                              <p:attrName>ppt_y</p:attrName>
                                            </p:attrNameLst>
                                          </p:cBhvr>
                                          <p:tavLst>
                                            <p:tav tm="0">
                                              <p:val>
                                                <p:strVal val="#ppt_y"/>
                                              </p:val>
                                            </p:tav>
                                            <p:tav tm="100000">
                                              <p:val>
                                                <p:strVal val="#ppt_y"/>
                                              </p:val>
                                            </p:tav>
                                          </p:tavLst>
                                        </p:anim>
                                      </p:childTnLst>
                                    </p:cTn>
                                  </p:par>
                                  <p:par>
                                    <p:cTn id="27" presetID="2" presetClass="entr" presetSubtype="2" accel="20000" fill="hold" grpId="0" nodeType="withEffect" p14:presetBounceEnd="60000">
                                      <p:stCondLst>
                                        <p:cond delay="500"/>
                                      </p:stCondLst>
                                      <p:childTnLst>
                                        <p:set>
                                          <p:cBhvr>
                                            <p:cTn id="28" dur="1" fill="hold">
                                              <p:stCondLst>
                                                <p:cond delay="0"/>
                                              </p:stCondLst>
                                            </p:cTn>
                                            <p:tgtEl>
                                              <p:spTgt spid="60"/>
                                            </p:tgtEl>
                                            <p:attrNameLst>
                                              <p:attrName>style.visibility</p:attrName>
                                            </p:attrNameLst>
                                          </p:cBhvr>
                                          <p:to>
                                            <p:strVal val="visible"/>
                                          </p:to>
                                        </p:set>
                                        <p:anim calcmode="lin" valueType="num" p14:bounceEnd="60000">
                                          <p:cBhvr additive="base">
                                            <p:cTn id="29" dur="1000" fill="hold"/>
                                            <p:tgtEl>
                                              <p:spTgt spid="60"/>
                                            </p:tgtEl>
                                            <p:attrNameLst>
                                              <p:attrName>ppt_x</p:attrName>
                                            </p:attrNameLst>
                                          </p:cBhvr>
                                          <p:tavLst>
                                            <p:tav tm="0">
                                              <p:val>
                                                <p:strVal val="1+#ppt_w/2"/>
                                              </p:val>
                                            </p:tav>
                                            <p:tav tm="100000">
                                              <p:val>
                                                <p:strVal val="#ppt_x"/>
                                              </p:val>
                                            </p:tav>
                                          </p:tavLst>
                                        </p:anim>
                                        <p:anim calcmode="lin" valueType="num" p14:bounceEnd="60000">
                                          <p:cBhvr additive="base">
                                            <p:cTn id="30" dur="1000" fill="hold"/>
                                            <p:tgtEl>
                                              <p:spTgt spid="6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ppt_w</p:attrName>
                                            </p:attrNameLst>
                                          </p:cBhvr>
                                          <p:tavLst>
                                            <p:tav tm="0">
                                              <p:val>
                                                <p:fltVal val="0"/>
                                              </p:val>
                                            </p:tav>
                                            <p:tav tm="100000">
                                              <p:val>
                                                <p:strVal val="#ppt_w"/>
                                              </p:val>
                                            </p:tav>
                                          </p:tavLst>
                                        </p:anim>
                                        <p:anim calcmode="lin" valueType="num">
                                          <p:cBhvr>
                                            <p:cTn id="39" dur="500" fill="hold"/>
                                            <p:tgtEl>
                                              <p:spTgt spid="66"/>
                                            </p:tgtEl>
                                            <p:attrNameLst>
                                              <p:attrName>ppt_h</p:attrName>
                                            </p:attrNameLst>
                                          </p:cBhvr>
                                          <p:tavLst>
                                            <p:tav tm="0">
                                              <p:val>
                                                <p:fltVal val="0"/>
                                              </p:val>
                                            </p:tav>
                                            <p:tav tm="100000">
                                              <p:val>
                                                <p:strVal val="#ppt_h"/>
                                              </p:val>
                                            </p:tav>
                                          </p:tavLst>
                                        </p:anim>
                                        <p:animEffect transition="in" filter="fade">
                                          <p:cBhvr>
                                            <p:cTn id="40" dur="500"/>
                                            <p:tgtEl>
                                              <p:spTgt spid="66"/>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2" presetClass="entr" presetSubtype="2" accel="20000" fill="hold" grpId="0" nodeType="withEffect" p14:presetBounceEnd="60000">
                                      <p:stCondLst>
                                        <p:cond delay="500"/>
                                      </p:stCondLst>
                                      <p:childTnLst>
                                        <p:set>
                                          <p:cBhvr>
                                            <p:cTn id="48" dur="1" fill="hold">
                                              <p:stCondLst>
                                                <p:cond delay="0"/>
                                              </p:stCondLst>
                                            </p:cTn>
                                            <p:tgtEl>
                                              <p:spTgt spid="2"/>
                                            </p:tgtEl>
                                            <p:attrNameLst>
                                              <p:attrName>style.visibility</p:attrName>
                                            </p:attrNameLst>
                                          </p:cBhvr>
                                          <p:to>
                                            <p:strVal val="visible"/>
                                          </p:to>
                                        </p:set>
                                        <p:anim calcmode="lin" valueType="num" p14:bounceEnd="60000">
                                          <p:cBhvr additive="base">
                                            <p:cTn id="49" dur="10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5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4" grpId="0"/>
          <p:bldP spid="37" grpId="0"/>
          <p:bldP spid="56" grpId="0"/>
          <p:bldP spid="60"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2" presetClass="entr" presetSubtype="2" accel="2000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accel="20000"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2" accel="20000" fill="hold" grpId="0"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1+#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accel="20000" fill="hold" grpId="0" nodeType="withEffect">
                                      <p:stCondLst>
                                        <p:cond delay="50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1000" fill="hold"/>
                                            <p:tgtEl>
                                              <p:spTgt spid="56"/>
                                            </p:tgtEl>
                                            <p:attrNameLst>
                                              <p:attrName>ppt_x</p:attrName>
                                            </p:attrNameLst>
                                          </p:cBhvr>
                                          <p:tavLst>
                                            <p:tav tm="0">
                                              <p:val>
                                                <p:strVal val="1+#ppt_w/2"/>
                                              </p:val>
                                            </p:tav>
                                            <p:tav tm="100000">
                                              <p:val>
                                                <p:strVal val="#ppt_x"/>
                                              </p:val>
                                            </p:tav>
                                          </p:tavLst>
                                        </p:anim>
                                        <p:anim calcmode="lin" valueType="num">
                                          <p:cBhvr additive="base">
                                            <p:cTn id="26" dur="1000" fill="hold"/>
                                            <p:tgtEl>
                                              <p:spTgt spid="56"/>
                                            </p:tgtEl>
                                            <p:attrNameLst>
                                              <p:attrName>ppt_y</p:attrName>
                                            </p:attrNameLst>
                                          </p:cBhvr>
                                          <p:tavLst>
                                            <p:tav tm="0">
                                              <p:val>
                                                <p:strVal val="#ppt_y"/>
                                              </p:val>
                                            </p:tav>
                                            <p:tav tm="100000">
                                              <p:val>
                                                <p:strVal val="#ppt_y"/>
                                              </p:val>
                                            </p:tav>
                                          </p:tavLst>
                                        </p:anim>
                                      </p:childTnLst>
                                    </p:cTn>
                                  </p:par>
                                  <p:par>
                                    <p:cTn id="27" presetID="2" presetClass="entr" presetSubtype="2" accel="20000" fill="hold" grpId="0" nodeType="withEffect">
                                      <p:stCondLst>
                                        <p:cond delay="50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1000" fill="hold"/>
                                            <p:tgtEl>
                                              <p:spTgt spid="60"/>
                                            </p:tgtEl>
                                            <p:attrNameLst>
                                              <p:attrName>ppt_x</p:attrName>
                                            </p:attrNameLst>
                                          </p:cBhvr>
                                          <p:tavLst>
                                            <p:tav tm="0">
                                              <p:val>
                                                <p:strVal val="1+#ppt_w/2"/>
                                              </p:val>
                                            </p:tav>
                                            <p:tav tm="100000">
                                              <p:val>
                                                <p:strVal val="#ppt_x"/>
                                              </p:val>
                                            </p:tav>
                                          </p:tavLst>
                                        </p:anim>
                                        <p:anim calcmode="lin" valueType="num">
                                          <p:cBhvr additive="base">
                                            <p:cTn id="30" dur="1000" fill="hold"/>
                                            <p:tgtEl>
                                              <p:spTgt spid="6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ppt_w</p:attrName>
                                            </p:attrNameLst>
                                          </p:cBhvr>
                                          <p:tavLst>
                                            <p:tav tm="0">
                                              <p:val>
                                                <p:fltVal val="0"/>
                                              </p:val>
                                            </p:tav>
                                            <p:tav tm="100000">
                                              <p:val>
                                                <p:strVal val="#ppt_w"/>
                                              </p:val>
                                            </p:tav>
                                          </p:tavLst>
                                        </p:anim>
                                        <p:anim calcmode="lin" valueType="num">
                                          <p:cBhvr>
                                            <p:cTn id="39" dur="500" fill="hold"/>
                                            <p:tgtEl>
                                              <p:spTgt spid="66"/>
                                            </p:tgtEl>
                                            <p:attrNameLst>
                                              <p:attrName>ppt_h</p:attrName>
                                            </p:attrNameLst>
                                          </p:cBhvr>
                                          <p:tavLst>
                                            <p:tav tm="0">
                                              <p:val>
                                                <p:fltVal val="0"/>
                                              </p:val>
                                            </p:tav>
                                            <p:tav tm="100000">
                                              <p:val>
                                                <p:strVal val="#ppt_h"/>
                                              </p:val>
                                            </p:tav>
                                          </p:tavLst>
                                        </p:anim>
                                        <p:animEffect transition="in" filter="fade">
                                          <p:cBhvr>
                                            <p:cTn id="40" dur="500"/>
                                            <p:tgtEl>
                                              <p:spTgt spid="66"/>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2" presetClass="entr" presetSubtype="2" accel="20000" fill="hold" grpId="0" nodeType="withEffect">
                                      <p:stCondLst>
                                        <p:cond delay="50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1000" fill="hold"/>
                                            <p:tgtEl>
                                              <p:spTgt spid="2"/>
                                            </p:tgtEl>
                                            <p:attrNameLst>
                                              <p:attrName>ppt_x</p:attrName>
                                            </p:attrNameLst>
                                          </p:cBhvr>
                                          <p:tavLst>
                                            <p:tav tm="0">
                                              <p:val>
                                                <p:strVal val="1+#ppt_w/2"/>
                                              </p:val>
                                            </p:tav>
                                            <p:tav tm="100000">
                                              <p:val>
                                                <p:strVal val="#ppt_x"/>
                                              </p:val>
                                            </p:tav>
                                          </p:tavLst>
                                        </p:anim>
                                        <p:anim calcmode="lin" valueType="num">
                                          <p:cBhvr additive="base">
                                            <p:cTn id="5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4" grpId="0"/>
          <p:bldP spid="37" grpId="0"/>
          <p:bldP spid="56" grpId="0"/>
          <p:bldP spid="60" grpId="0"/>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874407" y="4660780"/>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8850702" y="1"/>
            <a:ext cx="3341297" cy="167352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sp>
        <p:nvSpPr>
          <p:cNvPr id="3" name="Text Placeholder 9">
            <a:extLst>
              <a:ext uri="{FF2B5EF4-FFF2-40B4-BE49-F238E27FC236}">
                <a16:creationId xmlns:a16="http://schemas.microsoft.com/office/drawing/2014/main" id="{09B7204E-E300-9D2D-A5DD-2496E0CF12E3}"/>
              </a:ext>
            </a:extLst>
          </p:cNvPr>
          <p:cNvSpPr txBox="1">
            <a:spLocks/>
          </p:cNvSpPr>
          <p:nvPr/>
        </p:nvSpPr>
        <p:spPr>
          <a:xfrm>
            <a:off x="903767" y="1704153"/>
            <a:ext cx="10140751" cy="4309321"/>
          </a:xfrm>
          <a:prstGeom prst="rect">
            <a:avLst/>
          </a:prstGeom>
          <a:noFill/>
        </p:spPr>
        <p:txBody>
          <a:bodyPr wrap="square" rtlCol="0">
            <a:spAutoFit/>
          </a:bodyPr>
          <a:lstStyle>
            <a:defPPr>
              <a:defRPr lang="en-US"/>
            </a:defPPr>
            <a:lvl1pPr marL="342900" indent="-342900">
              <a:lnSpc>
                <a:spcPts val="3000"/>
              </a:lnSpc>
              <a:spcBef>
                <a:spcPts val="300"/>
              </a:spcBef>
              <a:spcAft>
                <a:spcPts val="300"/>
              </a:spcAft>
              <a:buFont typeface="Arial" panose="020B0604020202020204" pitchFamily="34" charset="0"/>
              <a:buChar char="•"/>
              <a:defRPr>
                <a:latin typeface="Helvetica Light" panose="020B0403020202020204" pitchFamily="34" charset="0"/>
                <a:ea typeface="Merriweather" charset="0"/>
                <a:cs typeface="Merriweather"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600"/>
              </a:spcBef>
              <a:spcAft>
                <a:spcPts val="600"/>
              </a:spcAft>
            </a:pPr>
            <a:r>
              <a:rPr lang="en-US" sz="2400" dirty="0" err="1">
                <a:latin typeface="+mn-lt"/>
              </a:rPr>
              <a:t>Seluruh</a:t>
            </a:r>
            <a:r>
              <a:rPr lang="en-US" sz="2400" dirty="0">
                <a:latin typeface="+mn-lt"/>
              </a:rPr>
              <a:t> </a:t>
            </a:r>
            <a:r>
              <a:rPr lang="en-US" sz="2400" i="1" dirty="0">
                <a:latin typeface="+mn-lt"/>
              </a:rPr>
              <a:t>ASEAN Member States </a:t>
            </a:r>
            <a:r>
              <a:rPr lang="en-US" sz="2400" dirty="0">
                <a:latin typeface="+mn-lt"/>
              </a:rPr>
              <a:t>(AMS) merupakan Para Pihak pada UNFCCC dan </a:t>
            </a:r>
            <a:r>
              <a:rPr lang="en-US" sz="2400" dirty="0" err="1">
                <a:latin typeface="+mn-lt"/>
              </a:rPr>
              <a:t>Persetujuan</a:t>
            </a:r>
            <a:r>
              <a:rPr lang="en-US" sz="2400" dirty="0">
                <a:latin typeface="+mn-lt"/>
              </a:rPr>
              <a:t> Paris</a:t>
            </a:r>
          </a:p>
          <a:p>
            <a:pPr>
              <a:spcBef>
                <a:spcPts val="600"/>
              </a:spcBef>
              <a:spcAft>
                <a:spcPts val="600"/>
              </a:spcAft>
            </a:pPr>
            <a:r>
              <a:rPr lang="en-US" sz="2400" dirty="0" err="1">
                <a:latin typeface="+mn-lt"/>
              </a:rPr>
              <a:t>Terdapat</a:t>
            </a:r>
            <a:r>
              <a:rPr lang="en-US" sz="2400" dirty="0">
                <a:latin typeface="+mn-lt"/>
              </a:rPr>
              <a:t> AWGCC (</a:t>
            </a:r>
            <a:r>
              <a:rPr lang="en-US" sz="2400" i="1" dirty="0">
                <a:latin typeface="+mn-lt"/>
              </a:rPr>
              <a:t>ASEAN Working Group on Climate Change</a:t>
            </a:r>
            <a:r>
              <a:rPr lang="en-US" sz="2400" dirty="0">
                <a:latin typeface="+mn-lt"/>
              </a:rPr>
              <a:t>) </a:t>
            </a:r>
            <a:r>
              <a:rPr lang="en-US" sz="2400" dirty="0" err="1">
                <a:latin typeface="+mn-lt"/>
              </a:rPr>
              <a:t>sebagai</a:t>
            </a:r>
            <a:r>
              <a:rPr lang="en-US" sz="2400" dirty="0">
                <a:latin typeface="+mn-lt"/>
              </a:rPr>
              <a:t> </a:t>
            </a:r>
            <a:r>
              <a:rPr lang="en-US" sz="2400" dirty="0" err="1">
                <a:latin typeface="+mn-lt"/>
              </a:rPr>
              <a:t>wadah</a:t>
            </a:r>
            <a:r>
              <a:rPr lang="en-US" sz="2400" dirty="0">
                <a:latin typeface="+mn-lt"/>
              </a:rPr>
              <a:t> diskusi dan </a:t>
            </a:r>
            <a:r>
              <a:rPr lang="en-US" sz="2400" dirty="0" err="1">
                <a:latin typeface="+mn-lt"/>
              </a:rPr>
              <a:t>pembahasan</a:t>
            </a:r>
            <a:r>
              <a:rPr lang="en-US" sz="2400" dirty="0">
                <a:latin typeface="+mn-lt"/>
              </a:rPr>
              <a:t> </a:t>
            </a:r>
            <a:r>
              <a:rPr lang="en-US" sz="2400" dirty="0" err="1">
                <a:latin typeface="+mn-lt"/>
              </a:rPr>
              <a:t>isu</a:t>
            </a:r>
            <a:r>
              <a:rPr lang="en-US" sz="2400" dirty="0">
                <a:latin typeface="+mn-lt"/>
              </a:rPr>
              <a:t> </a:t>
            </a:r>
            <a:r>
              <a:rPr lang="en-US" sz="2400" dirty="0" err="1">
                <a:latin typeface="+mn-lt"/>
              </a:rPr>
              <a:t>iklim</a:t>
            </a:r>
            <a:r>
              <a:rPr lang="en-US" sz="2400" dirty="0">
                <a:latin typeface="+mn-lt"/>
              </a:rPr>
              <a:t> dan </a:t>
            </a:r>
            <a:r>
              <a:rPr lang="en-US" sz="2400" dirty="0" err="1">
                <a:latin typeface="+mn-lt"/>
              </a:rPr>
              <a:t>aksi</a:t>
            </a:r>
            <a:r>
              <a:rPr lang="en-US" sz="2400" dirty="0">
                <a:latin typeface="+mn-lt"/>
              </a:rPr>
              <a:t> </a:t>
            </a:r>
            <a:r>
              <a:rPr lang="en-US" sz="2400" dirty="0" err="1">
                <a:latin typeface="+mn-lt"/>
              </a:rPr>
              <a:t>iklim</a:t>
            </a:r>
            <a:r>
              <a:rPr lang="en-US" sz="2400" dirty="0">
                <a:latin typeface="+mn-lt"/>
              </a:rPr>
              <a:t> </a:t>
            </a:r>
            <a:r>
              <a:rPr lang="en-US" sz="2400" dirty="0" err="1">
                <a:latin typeface="+mn-lt"/>
              </a:rPr>
              <a:t>antar</a:t>
            </a:r>
            <a:r>
              <a:rPr lang="en-US" sz="2400" dirty="0">
                <a:latin typeface="+mn-lt"/>
              </a:rPr>
              <a:t> AMS di </a:t>
            </a:r>
            <a:r>
              <a:rPr lang="en-US" sz="2400" dirty="0" err="1">
                <a:latin typeface="+mn-lt"/>
              </a:rPr>
              <a:t>bawah</a:t>
            </a:r>
            <a:r>
              <a:rPr lang="en-US" sz="2400" dirty="0">
                <a:latin typeface="+mn-lt"/>
              </a:rPr>
              <a:t> ASEAN</a:t>
            </a:r>
          </a:p>
          <a:p>
            <a:pPr>
              <a:spcBef>
                <a:spcPts val="600"/>
              </a:spcBef>
              <a:spcAft>
                <a:spcPts val="600"/>
              </a:spcAft>
            </a:pPr>
            <a:r>
              <a:rPr lang="en-US" sz="2400" dirty="0" err="1">
                <a:latin typeface="+mn-lt"/>
              </a:rPr>
              <a:t>Bukan</a:t>
            </a:r>
            <a:r>
              <a:rPr lang="en-US" sz="2400" dirty="0">
                <a:latin typeface="+mn-lt"/>
              </a:rPr>
              <a:t> merupakan </a:t>
            </a:r>
            <a:r>
              <a:rPr lang="en-US" sz="2400" dirty="0" err="1">
                <a:latin typeface="+mn-lt"/>
              </a:rPr>
              <a:t>Kelompok</a:t>
            </a:r>
            <a:r>
              <a:rPr lang="en-US" sz="2400" dirty="0">
                <a:latin typeface="+mn-lt"/>
              </a:rPr>
              <a:t> Negosiasi – </a:t>
            </a:r>
            <a:r>
              <a:rPr lang="en-US" sz="2400" dirty="0" err="1">
                <a:latin typeface="+mn-lt"/>
              </a:rPr>
              <a:t>relatif</a:t>
            </a:r>
            <a:r>
              <a:rPr lang="en-US" sz="2400" dirty="0">
                <a:latin typeface="+mn-lt"/>
              </a:rPr>
              <a:t> tidak memiliki posisi </a:t>
            </a:r>
            <a:r>
              <a:rPr lang="en-US" sz="2400" dirty="0" err="1">
                <a:latin typeface="+mn-lt"/>
              </a:rPr>
              <a:t>bersama</a:t>
            </a:r>
            <a:r>
              <a:rPr lang="en-US" sz="2400" dirty="0">
                <a:latin typeface="+mn-lt"/>
              </a:rPr>
              <a:t> </a:t>
            </a:r>
            <a:r>
              <a:rPr lang="en-US" sz="2400" dirty="0" err="1">
                <a:latin typeface="+mn-lt"/>
              </a:rPr>
              <a:t>dalam</a:t>
            </a:r>
            <a:r>
              <a:rPr lang="en-US" sz="2400" dirty="0">
                <a:latin typeface="+mn-lt"/>
              </a:rPr>
              <a:t> </a:t>
            </a:r>
            <a:r>
              <a:rPr lang="en-US" sz="2400" dirty="0" err="1">
                <a:latin typeface="+mn-lt"/>
              </a:rPr>
              <a:t>perundingan</a:t>
            </a:r>
            <a:r>
              <a:rPr lang="en-US" sz="2400" dirty="0">
                <a:latin typeface="+mn-lt"/>
              </a:rPr>
              <a:t> </a:t>
            </a:r>
            <a:r>
              <a:rPr lang="en-US" sz="2400" dirty="0" err="1">
                <a:latin typeface="+mn-lt"/>
              </a:rPr>
              <a:t>internasional</a:t>
            </a:r>
            <a:r>
              <a:rPr lang="en-US" sz="2400" dirty="0">
                <a:latin typeface="+mn-lt"/>
              </a:rPr>
              <a:t> mengenai </a:t>
            </a:r>
            <a:r>
              <a:rPr lang="en-US" sz="2400" dirty="0" err="1">
                <a:latin typeface="+mn-lt"/>
              </a:rPr>
              <a:t>iklim</a:t>
            </a:r>
            <a:endParaRPr lang="en-US" sz="2400" dirty="0">
              <a:latin typeface="+mn-lt"/>
            </a:endParaRPr>
          </a:p>
          <a:p>
            <a:pPr>
              <a:spcBef>
                <a:spcPts val="600"/>
              </a:spcBef>
              <a:spcAft>
                <a:spcPts val="600"/>
              </a:spcAft>
            </a:pPr>
            <a:r>
              <a:rPr lang="en-US" sz="2400" dirty="0" err="1">
                <a:latin typeface="+mn-lt"/>
              </a:rPr>
              <a:t>Seluruh</a:t>
            </a:r>
            <a:r>
              <a:rPr lang="en-US" sz="2400" dirty="0">
                <a:latin typeface="+mn-lt"/>
              </a:rPr>
              <a:t> AMS </a:t>
            </a:r>
            <a:r>
              <a:rPr lang="en-US" sz="2400" dirty="0" err="1">
                <a:latin typeface="+mn-lt"/>
              </a:rPr>
              <a:t>telah</a:t>
            </a:r>
            <a:r>
              <a:rPr lang="en-US" sz="2400" dirty="0">
                <a:latin typeface="+mn-lt"/>
              </a:rPr>
              <a:t> menyampaikan </a:t>
            </a:r>
            <a:r>
              <a:rPr lang="en-US" sz="2400" i="1" dirty="0">
                <a:latin typeface="+mn-lt"/>
              </a:rPr>
              <a:t>Nationally Determined Contribution </a:t>
            </a:r>
            <a:r>
              <a:rPr lang="en-US" sz="2400" dirty="0">
                <a:latin typeface="+mn-lt"/>
              </a:rPr>
              <a:t>(NDC)</a:t>
            </a:r>
          </a:p>
          <a:p>
            <a:pPr>
              <a:spcBef>
                <a:spcPts val="600"/>
              </a:spcBef>
              <a:spcAft>
                <a:spcPts val="600"/>
              </a:spcAft>
            </a:pPr>
            <a:r>
              <a:rPr lang="en-US" sz="2400" dirty="0">
                <a:latin typeface="+mn-lt"/>
              </a:rPr>
              <a:t>Sebagian </a:t>
            </a:r>
            <a:r>
              <a:rPr lang="en-US" sz="2400" dirty="0" err="1">
                <a:latin typeface="+mn-lt"/>
              </a:rPr>
              <a:t>besar</a:t>
            </a:r>
            <a:r>
              <a:rPr lang="en-US" sz="2400" dirty="0">
                <a:latin typeface="+mn-lt"/>
              </a:rPr>
              <a:t> </a:t>
            </a:r>
            <a:r>
              <a:rPr lang="en-US" sz="2400" dirty="0" err="1">
                <a:latin typeface="+mn-lt"/>
              </a:rPr>
              <a:t>telah</a:t>
            </a:r>
            <a:r>
              <a:rPr lang="en-US" sz="2400" dirty="0">
                <a:latin typeface="+mn-lt"/>
              </a:rPr>
              <a:t> </a:t>
            </a:r>
            <a:r>
              <a:rPr lang="en-US" sz="2400" dirty="0" err="1">
                <a:latin typeface="+mn-lt"/>
              </a:rPr>
              <a:t>mengumumkan</a:t>
            </a:r>
            <a:r>
              <a:rPr lang="en-US" sz="2400" dirty="0">
                <a:latin typeface="+mn-lt"/>
              </a:rPr>
              <a:t> target </a:t>
            </a:r>
            <a:r>
              <a:rPr lang="en-US" sz="2400" i="1" dirty="0">
                <a:latin typeface="+mn-lt"/>
              </a:rPr>
              <a:t>Net Zero Emission </a:t>
            </a:r>
            <a:r>
              <a:rPr lang="en-US" sz="2400" dirty="0">
                <a:latin typeface="+mn-lt"/>
              </a:rPr>
              <a:t>(NZE)</a:t>
            </a:r>
          </a:p>
          <a:p>
            <a:pPr>
              <a:spcBef>
                <a:spcPts val="600"/>
              </a:spcBef>
              <a:spcAft>
                <a:spcPts val="600"/>
              </a:spcAft>
            </a:pPr>
            <a:endParaRPr lang="en-US" sz="2400" dirty="0">
              <a:latin typeface="+mn-lt"/>
              <a:sym typeface="Wingdings" panose="05000000000000000000" pitchFamily="2" charset="2"/>
            </a:endParaRPr>
          </a:p>
        </p:txBody>
      </p:sp>
      <p:sp>
        <p:nvSpPr>
          <p:cNvPr id="5" name="Rectangle 4">
            <a:extLst>
              <a:ext uri="{FF2B5EF4-FFF2-40B4-BE49-F238E27FC236}">
                <a16:creationId xmlns:a16="http://schemas.microsoft.com/office/drawing/2014/main" id="{F02A78F2-6D9E-2BAC-839A-6198A47D9F0D}"/>
              </a:ext>
            </a:extLst>
          </p:cNvPr>
          <p:cNvSpPr/>
          <p:nvPr/>
        </p:nvSpPr>
        <p:spPr>
          <a:xfrm>
            <a:off x="593964" y="544375"/>
            <a:ext cx="7982102" cy="584775"/>
          </a:xfrm>
          <a:prstGeom prst="rect">
            <a:avLst/>
          </a:prstGeom>
        </p:spPr>
        <p:txBody>
          <a:bodyPr wrap="square">
            <a:spAutoFit/>
          </a:bodyPr>
          <a:lstStyle/>
          <a:p>
            <a:r>
              <a:rPr lang="en-US" sz="3200" b="1" dirty="0">
                <a:solidFill>
                  <a:schemeClr val="accent6">
                    <a:lumMod val="75000"/>
                  </a:schemeClr>
                </a:solidFill>
                <a:latin typeface="Corbel" panose="020B0503020204020204" pitchFamily="34" charset="0"/>
                <a:ea typeface="Merriweather" charset="0"/>
                <a:cs typeface="Merriweather" charset="0"/>
              </a:rPr>
              <a:t>ASEAN dan </a:t>
            </a:r>
            <a:r>
              <a:rPr lang="en-US" sz="3200" b="1" dirty="0" err="1">
                <a:solidFill>
                  <a:schemeClr val="accent6">
                    <a:lumMod val="75000"/>
                  </a:schemeClr>
                </a:solidFill>
                <a:latin typeface="Corbel" panose="020B0503020204020204" pitchFamily="34" charset="0"/>
                <a:ea typeface="Merriweather" charset="0"/>
                <a:cs typeface="Merriweather" charset="0"/>
              </a:rPr>
              <a:t>Perubahan</a:t>
            </a:r>
            <a:r>
              <a:rPr lang="en-US" sz="3200" b="1" dirty="0">
                <a:solidFill>
                  <a:schemeClr val="accent6">
                    <a:lumMod val="75000"/>
                  </a:schemeClr>
                </a:solidFill>
                <a:latin typeface="Corbel" panose="020B0503020204020204" pitchFamily="34" charset="0"/>
                <a:ea typeface="Merriweather" charset="0"/>
                <a:cs typeface="Merriweather" charset="0"/>
              </a:rPr>
              <a:t> </a:t>
            </a:r>
            <a:r>
              <a:rPr lang="en-US" sz="3200" b="1" dirty="0" err="1">
                <a:solidFill>
                  <a:schemeClr val="accent6">
                    <a:lumMod val="75000"/>
                  </a:schemeClr>
                </a:solidFill>
                <a:latin typeface="Corbel" panose="020B0503020204020204" pitchFamily="34" charset="0"/>
                <a:ea typeface="Merriweather" charset="0"/>
                <a:cs typeface="Merriweather" charset="0"/>
              </a:rPr>
              <a:t>Iklim</a:t>
            </a:r>
            <a:endParaRPr lang="en-US" sz="3200" b="1" dirty="0">
              <a:solidFill>
                <a:schemeClr val="accent6">
                  <a:lumMod val="75000"/>
                </a:schemeClr>
              </a:solidFill>
              <a:latin typeface="Corbel" panose="020B0503020204020204" pitchFamily="34" charset="0"/>
              <a:ea typeface="Merriweather" charset="0"/>
              <a:cs typeface="Merriweather" charset="0"/>
            </a:endParaRPr>
          </a:p>
        </p:txBody>
      </p:sp>
    </p:spTree>
    <p:extLst>
      <p:ext uri="{BB962C8B-B14F-4D97-AF65-F5344CB8AC3E}">
        <p14:creationId xmlns:p14="http://schemas.microsoft.com/office/powerpoint/2010/main" val="206565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874407" y="4660780"/>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8850702" y="1"/>
            <a:ext cx="3341297" cy="167352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400"/>
              </a:spcBef>
              <a:spcAft>
                <a:spcPts val="400"/>
              </a:spcAft>
              <a:defRPr/>
            </a:pPr>
            <a:endParaRPr lang="en-US" dirty="0">
              <a:latin typeface="+mn-lt"/>
            </a:endParaRPr>
          </a:p>
        </p:txBody>
      </p:sp>
      <p:sp>
        <p:nvSpPr>
          <p:cNvPr id="3" name="Text Placeholder 9">
            <a:extLst>
              <a:ext uri="{FF2B5EF4-FFF2-40B4-BE49-F238E27FC236}">
                <a16:creationId xmlns:a16="http://schemas.microsoft.com/office/drawing/2014/main" id="{09B7204E-E300-9D2D-A5DD-2496E0CF12E3}"/>
              </a:ext>
            </a:extLst>
          </p:cNvPr>
          <p:cNvSpPr txBox="1">
            <a:spLocks/>
          </p:cNvSpPr>
          <p:nvPr/>
        </p:nvSpPr>
        <p:spPr>
          <a:xfrm>
            <a:off x="785446" y="1373457"/>
            <a:ext cx="10644553" cy="4873129"/>
          </a:xfrm>
          <a:prstGeom prst="rect">
            <a:avLst/>
          </a:prstGeom>
          <a:noFill/>
        </p:spPr>
        <p:txBody>
          <a:bodyPr wrap="square" rtlCol="0">
            <a:spAutoFit/>
          </a:bodyPr>
          <a:lstStyle>
            <a:defPPr>
              <a:defRPr lang="en-US"/>
            </a:defPPr>
            <a:lvl1pPr marL="342900" indent="-342900">
              <a:lnSpc>
                <a:spcPts val="3000"/>
              </a:lnSpc>
              <a:spcBef>
                <a:spcPts val="300"/>
              </a:spcBef>
              <a:spcAft>
                <a:spcPts val="300"/>
              </a:spcAft>
              <a:buFont typeface="Arial" panose="020B0604020202020204" pitchFamily="34" charset="0"/>
              <a:buChar char="•"/>
              <a:defRPr>
                <a:latin typeface="Helvetica Light" panose="020B0403020202020204" pitchFamily="34" charset="0"/>
                <a:ea typeface="Merriweather" charset="0"/>
                <a:cs typeface="Merriweather"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Bef>
                <a:spcPts val="400"/>
              </a:spcBef>
              <a:spcAft>
                <a:spcPts val="400"/>
              </a:spcAft>
            </a:pPr>
            <a:r>
              <a:rPr lang="en-US" sz="2200" dirty="0" err="1">
                <a:latin typeface="+mn-lt"/>
              </a:rPr>
              <a:t>Seluruh</a:t>
            </a:r>
            <a:r>
              <a:rPr lang="en-US" sz="2200" dirty="0">
                <a:latin typeface="+mn-lt"/>
              </a:rPr>
              <a:t> AMS memiliki </a:t>
            </a:r>
            <a:r>
              <a:rPr lang="en-US" sz="2200" dirty="0" err="1">
                <a:latin typeface="+mn-lt"/>
              </a:rPr>
              <a:t>porsi</a:t>
            </a:r>
            <a:r>
              <a:rPr lang="en-US" sz="2200" dirty="0">
                <a:latin typeface="+mn-lt"/>
              </a:rPr>
              <a:t> </a:t>
            </a:r>
            <a:r>
              <a:rPr lang="en-US" sz="2200" dirty="0" err="1">
                <a:latin typeface="+mn-lt"/>
              </a:rPr>
              <a:t>emisi</a:t>
            </a:r>
            <a:r>
              <a:rPr lang="en-US" sz="2200" dirty="0">
                <a:latin typeface="+mn-lt"/>
              </a:rPr>
              <a:t> GRK </a:t>
            </a:r>
            <a:r>
              <a:rPr lang="en-US" sz="2200" dirty="0" err="1">
                <a:latin typeface="+mn-lt"/>
              </a:rPr>
              <a:t>dari</a:t>
            </a:r>
            <a:r>
              <a:rPr lang="en-US" sz="2200" dirty="0">
                <a:latin typeface="+mn-lt"/>
              </a:rPr>
              <a:t> sektor energi yang </a:t>
            </a:r>
            <a:r>
              <a:rPr lang="en-US" sz="2200" dirty="0" err="1">
                <a:latin typeface="+mn-lt"/>
              </a:rPr>
              <a:t>signifikan</a:t>
            </a:r>
            <a:endParaRPr lang="en-US" sz="2200" dirty="0">
              <a:latin typeface="+mn-lt"/>
            </a:endParaRPr>
          </a:p>
          <a:p>
            <a:pPr marL="342900" lvl="1" indent="-342900">
              <a:spcBef>
                <a:spcPts val="400"/>
              </a:spcBef>
              <a:spcAft>
                <a:spcPts val="400"/>
              </a:spcAft>
              <a:buFont typeface="Arial" panose="020B0604020202020204" pitchFamily="34" charset="0"/>
              <a:buChar char="•"/>
            </a:pPr>
            <a:r>
              <a:rPr lang="en-US" sz="2200" dirty="0"/>
              <a:t>Energi merupakan </a:t>
            </a:r>
            <a:r>
              <a:rPr lang="en-US" sz="2200" dirty="0" err="1"/>
              <a:t>penggerak</a:t>
            </a:r>
            <a:r>
              <a:rPr lang="en-US" sz="2200" dirty="0"/>
              <a:t> </a:t>
            </a:r>
            <a:r>
              <a:rPr lang="en-US" sz="2200" dirty="0" err="1"/>
              <a:t>utama</a:t>
            </a:r>
            <a:r>
              <a:rPr lang="en-US" sz="2200" dirty="0"/>
              <a:t> Pembangunan</a:t>
            </a:r>
          </a:p>
          <a:p>
            <a:pPr marL="342900" lvl="1" indent="-342900">
              <a:spcBef>
                <a:spcPts val="400"/>
              </a:spcBef>
              <a:spcAft>
                <a:spcPts val="400"/>
              </a:spcAft>
              <a:buFont typeface="Arial" panose="020B0604020202020204" pitchFamily="34" charset="0"/>
              <a:buChar char="•"/>
            </a:pPr>
            <a:r>
              <a:rPr lang="en-US" sz="2200" dirty="0" err="1"/>
              <a:t>Seluruh</a:t>
            </a:r>
            <a:r>
              <a:rPr lang="en-US" sz="2200" dirty="0"/>
              <a:t> AMS merupakan negara </a:t>
            </a:r>
            <a:r>
              <a:rPr lang="en-US" sz="2200" dirty="0" err="1"/>
              <a:t>berkembang</a:t>
            </a:r>
            <a:r>
              <a:rPr lang="en-US" sz="2200" dirty="0"/>
              <a:t>, </a:t>
            </a:r>
            <a:r>
              <a:rPr lang="en-US" sz="2200" dirty="0" err="1"/>
              <a:t>bahkan</a:t>
            </a:r>
            <a:r>
              <a:rPr lang="en-US" sz="2200" dirty="0"/>
              <a:t> Sebagian </a:t>
            </a:r>
            <a:r>
              <a:rPr lang="en-US" sz="2200" dirty="0" err="1"/>
              <a:t>masih</a:t>
            </a:r>
            <a:r>
              <a:rPr lang="en-US" sz="2200" dirty="0"/>
              <a:t> termasuk </a:t>
            </a:r>
            <a:r>
              <a:rPr lang="en-US" sz="2200" i="1" dirty="0"/>
              <a:t>least developed countries </a:t>
            </a:r>
            <a:r>
              <a:rPr lang="en-US" sz="2200" dirty="0"/>
              <a:t>(LDC)</a:t>
            </a:r>
          </a:p>
          <a:p>
            <a:pPr marL="0" lvl="1">
              <a:spcBef>
                <a:spcPts val="400"/>
              </a:spcBef>
              <a:spcAft>
                <a:spcPts val="400"/>
              </a:spcAft>
            </a:pPr>
            <a:r>
              <a:rPr lang="en-US" sz="2200" b="1" dirty="0">
                <a:solidFill>
                  <a:srgbClr val="0070C0"/>
                </a:solidFill>
                <a:sym typeface="Wingdings" panose="05000000000000000000" pitchFamily="2" charset="2"/>
              </a:rPr>
              <a:t> </a:t>
            </a:r>
            <a:r>
              <a:rPr lang="en-US" sz="2200" b="1" dirty="0">
                <a:solidFill>
                  <a:srgbClr val="0070C0"/>
                </a:solidFill>
              </a:rPr>
              <a:t>Harus dilakukan </a:t>
            </a:r>
            <a:r>
              <a:rPr lang="en-US" sz="2200" b="1" i="1" dirty="0">
                <a:solidFill>
                  <a:srgbClr val="0070C0"/>
                </a:solidFill>
              </a:rPr>
              <a:t>decoupling</a:t>
            </a:r>
            <a:r>
              <a:rPr lang="en-US" sz="2200" b="1" dirty="0">
                <a:solidFill>
                  <a:srgbClr val="0070C0"/>
                </a:solidFill>
              </a:rPr>
              <a:t> </a:t>
            </a:r>
            <a:r>
              <a:rPr lang="en-US" sz="2200" b="1" dirty="0" err="1">
                <a:solidFill>
                  <a:srgbClr val="0070C0"/>
                </a:solidFill>
              </a:rPr>
              <a:t>antara</a:t>
            </a:r>
            <a:r>
              <a:rPr lang="en-US" sz="2200" b="1" dirty="0">
                <a:solidFill>
                  <a:srgbClr val="0070C0"/>
                </a:solidFill>
              </a:rPr>
              <a:t> </a:t>
            </a:r>
            <a:r>
              <a:rPr lang="en-US" sz="2200" b="1" dirty="0" err="1">
                <a:solidFill>
                  <a:srgbClr val="0070C0"/>
                </a:solidFill>
              </a:rPr>
              <a:t>pembangunan</a:t>
            </a:r>
            <a:r>
              <a:rPr lang="en-US" sz="2200" b="1" dirty="0">
                <a:solidFill>
                  <a:srgbClr val="0070C0"/>
                </a:solidFill>
              </a:rPr>
              <a:t> dan </a:t>
            </a:r>
            <a:r>
              <a:rPr lang="en-US" sz="2200" b="1" dirty="0" err="1">
                <a:solidFill>
                  <a:srgbClr val="0070C0"/>
                </a:solidFill>
              </a:rPr>
              <a:t>emisi</a:t>
            </a:r>
            <a:r>
              <a:rPr lang="en-US" sz="2200" b="1" dirty="0">
                <a:solidFill>
                  <a:srgbClr val="0070C0"/>
                </a:solidFill>
              </a:rPr>
              <a:t> GRK</a:t>
            </a:r>
          </a:p>
          <a:p>
            <a:pPr>
              <a:lnSpc>
                <a:spcPct val="100000"/>
              </a:lnSpc>
              <a:spcBef>
                <a:spcPts val="400"/>
              </a:spcBef>
              <a:spcAft>
                <a:spcPts val="400"/>
              </a:spcAft>
            </a:pPr>
            <a:r>
              <a:rPr lang="en-US" sz="2200" dirty="0" err="1">
                <a:latin typeface="+mn-lt"/>
                <a:sym typeface="Wingdings" panose="05000000000000000000" pitchFamily="2" charset="2"/>
              </a:rPr>
              <a:t>Aksi</a:t>
            </a:r>
            <a:r>
              <a:rPr lang="en-US" sz="2200" dirty="0">
                <a:latin typeface="+mn-lt"/>
                <a:sym typeface="Wingdings" panose="05000000000000000000" pitchFamily="2" charset="2"/>
              </a:rPr>
              <a:t> </a:t>
            </a:r>
            <a:r>
              <a:rPr lang="en-US" sz="2200" dirty="0" err="1">
                <a:latin typeface="+mn-lt"/>
                <a:sym typeface="Wingdings" panose="05000000000000000000" pitchFamily="2" charset="2"/>
              </a:rPr>
              <a:t>mitigasi</a:t>
            </a:r>
            <a:r>
              <a:rPr lang="en-US" sz="2200" dirty="0">
                <a:latin typeface="+mn-lt"/>
                <a:sym typeface="Wingdings" panose="05000000000000000000" pitchFamily="2" charset="2"/>
              </a:rPr>
              <a:t> yang </a:t>
            </a:r>
            <a:r>
              <a:rPr lang="en-US" sz="2200" dirty="0" err="1">
                <a:latin typeface="+mn-lt"/>
                <a:sym typeface="Wingdings" panose="05000000000000000000" pitchFamily="2" charset="2"/>
              </a:rPr>
              <a:t>efektif</a:t>
            </a:r>
            <a:r>
              <a:rPr lang="en-US" sz="2200" dirty="0">
                <a:latin typeface="+mn-lt"/>
                <a:sym typeface="Wingdings" panose="05000000000000000000" pitchFamily="2" charset="2"/>
              </a:rPr>
              <a:t> </a:t>
            </a:r>
            <a:r>
              <a:rPr lang="en-US" sz="2200" dirty="0" err="1">
                <a:latin typeface="+mn-lt"/>
                <a:sym typeface="Wingdings" panose="05000000000000000000" pitchFamily="2" charset="2"/>
              </a:rPr>
              <a:t>memerlukan</a:t>
            </a:r>
            <a:r>
              <a:rPr lang="en-US" sz="2200" dirty="0">
                <a:latin typeface="+mn-lt"/>
                <a:sym typeface="Wingdings" panose="05000000000000000000" pitchFamily="2" charset="2"/>
              </a:rPr>
              <a:t> </a:t>
            </a:r>
            <a:r>
              <a:rPr lang="en-US" sz="2200" dirty="0" err="1">
                <a:latin typeface="+mn-lt"/>
                <a:sym typeface="Wingdings" panose="05000000000000000000" pitchFamily="2" charset="2"/>
              </a:rPr>
              <a:t>teknologi</a:t>
            </a:r>
            <a:r>
              <a:rPr lang="en-US" sz="2200" dirty="0">
                <a:latin typeface="+mn-lt"/>
                <a:sym typeface="Wingdings" panose="05000000000000000000" pitchFamily="2" charset="2"/>
              </a:rPr>
              <a:t> yang </a:t>
            </a:r>
            <a:r>
              <a:rPr lang="en-US" sz="2200" dirty="0" err="1">
                <a:latin typeface="+mn-lt"/>
                <a:sym typeface="Wingdings" panose="05000000000000000000" pitchFamily="2" charset="2"/>
              </a:rPr>
              <a:t>lebih</a:t>
            </a:r>
            <a:r>
              <a:rPr lang="en-US" sz="2200" dirty="0">
                <a:latin typeface="+mn-lt"/>
                <a:sym typeface="Wingdings" panose="05000000000000000000" pitchFamily="2" charset="2"/>
              </a:rPr>
              <a:t> modern/</a:t>
            </a:r>
            <a:r>
              <a:rPr lang="en-US" sz="2200" dirty="0" err="1">
                <a:latin typeface="+mn-lt"/>
                <a:sym typeface="Wingdings" panose="05000000000000000000" pitchFamily="2" charset="2"/>
              </a:rPr>
              <a:t>maju</a:t>
            </a:r>
            <a:r>
              <a:rPr lang="en-US" sz="2200" dirty="0">
                <a:latin typeface="+mn-lt"/>
                <a:sym typeface="Wingdings" panose="05000000000000000000" pitchFamily="2" charset="2"/>
              </a:rPr>
              <a:t>  </a:t>
            </a:r>
            <a:r>
              <a:rPr lang="en-US" sz="2200" dirty="0" err="1">
                <a:latin typeface="+mn-lt"/>
                <a:sym typeface="Wingdings" panose="05000000000000000000" pitchFamily="2" charset="2"/>
              </a:rPr>
              <a:t>memerlukan</a:t>
            </a:r>
            <a:r>
              <a:rPr lang="en-US" sz="2200" dirty="0">
                <a:latin typeface="+mn-lt"/>
                <a:sym typeface="Wingdings" panose="05000000000000000000" pitchFamily="2" charset="2"/>
              </a:rPr>
              <a:t> </a:t>
            </a:r>
            <a:r>
              <a:rPr lang="en-US" sz="2200" b="1" dirty="0" err="1">
                <a:solidFill>
                  <a:srgbClr val="C00000"/>
                </a:solidFill>
                <a:latin typeface="+mn-lt"/>
                <a:sym typeface="Wingdings" panose="05000000000000000000" pitchFamily="2" charset="2"/>
              </a:rPr>
              <a:t>investasi</a:t>
            </a:r>
            <a:r>
              <a:rPr lang="en-US" sz="2200" b="1" dirty="0">
                <a:solidFill>
                  <a:srgbClr val="C00000"/>
                </a:solidFill>
                <a:latin typeface="+mn-lt"/>
                <a:sym typeface="Wingdings" panose="05000000000000000000" pitchFamily="2" charset="2"/>
              </a:rPr>
              <a:t> </a:t>
            </a:r>
            <a:r>
              <a:rPr lang="en-US" sz="2200" b="1" dirty="0" err="1">
                <a:solidFill>
                  <a:srgbClr val="C00000"/>
                </a:solidFill>
                <a:latin typeface="+mn-lt"/>
                <a:sym typeface="Wingdings" panose="05000000000000000000" pitchFamily="2" charset="2"/>
              </a:rPr>
              <a:t>tinggi</a:t>
            </a:r>
            <a:endParaRPr lang="en-US" sz="2200" b="1" dirty="0">
              <a:solidFill>
                <a:srgbClr val="C00000"/>
              </a:solidFill>
              <a:latin typeface="+mn-lt"/>
              <a:sym typeface="Wingdings" panose="05000000000000000000" pitchFamily="2" charset="2"/>
            </a:endParaRPr>
          </a:p>
          <a:p>
            <a:pPr>
              <a:lnSpc>
                <a:spcPct val="100000"/>
              </a:lnSpc>
              <a:spcBef>
                <a:spcPts val="400"/>
              </a:spcBef>
              <a:spcAft>
                <a:spcPts val="400"/>
              </a:spcAft>
            </a:pPr>
            <a:r>
              <a:rPr lang="en-US" sz="2200" dirty="0">
                <a:latin typeface="+mn-lt"/>
                <a:sym typeface="Wingdings" panose="05000000000000000000" pitchFamily="2" charset="2"/>
              </a:rPr>
              <a:t>Dana </a:t>
            </a:r>
            <a:r>
              <a:rPr lang="en-US" sz="2200" dirty="0" err="1">
                <a:latin typeface="+mn-lt"/>
                <a:sym typeface="Wingdings" panose="05000000000000000000" pitchFamily="2" charset="2"/>
              </a:rPr>
              <a:t>publik</a:t>
            </a:r>
            <a:r>
              <a:rPr lang="en-US" sz="2200" dirty="0">
                <a:latin typeface="+mn-lt"/>
                <a:sym typeface="Wingdings" panose="05000000000000000000" pitchFamily="2" charset="2"/>
              </a:rPr>
              <a:t> di masing-masing AMS </a:t>
            </a:r>
            <a:r>
              <a:rPr lang="en-US" sz="2200" dirty="0" err="1">
                <a:latin typeface="+mn-lt"/>
                <a:sym typeface="Wingdings" panose="05000000000000000000" pitchFamily="2" charset="2"/>
              </a:rPr>
              <a:t>terbatas</a:t>
            </a:r>
            <a:r>
              <a:rPr lang="en-US" sz="2200" dirty="0">
                <a:latin typeface="+mn-lt"/>
                <a:sym typeface="Wingdings" panose="05000000000000000000" pitchFamily="2" charset="2"/>
              </a:rPr>
              <a:t>  </a:t>
            </a:r>
            <a:r>
              <a:rPr lang="en-US" sz="2200" b="1" dirty="0" err="1">
                <a:solidFill>
                  <a:srgbClr val="C00000"/>
                </a:solidFill>
                <a:latin typeface="+mn-lt"/>
                <a:sym typeface="Wingdings" panose="05000000000000000000" pitchFamily="2" charset="2"/>
              </a:rPr>
              <a:t>dilema</a:t>
            </a:r>
            <a:r>
              <a:rPr lang="en-US" sz="2200" b="1" dirty="0">
                <a:solidFill>
                  <a:srgbClr val="C00000"/>
                </a:solidFill>
                <a:latin typeface="+mn-lt"/>
                <a:sym typeface="Wingdings" panose="05000000000000000000" pitchFamily="2" charset="2"/>
              </a:rPr>
              <a:t> </a:t>
            </a:r>
            <a:r>
              <a:rPr lang="en-US" sz="2200" b="1" dirty="0" err="1">
                <a:solidFill>
                  <a:srgbClr val="C00000"/>
                </a:solidFill>
                <a:latin typeface="+mn-lt"/>
                <a:sym typeface="Wingdings" panose="05000000000000000000" pitchFamily="2" charset="2"/>
              </a:rPr>
              <a:t>prioritas</a:t>
            </a:r>
            <a:r>
              <a:rPr lang="en-US" sz="2200" b="1" dirty="0">
                <a:solidFill>
                  <a:srgbClr val="C00000"/>
                </a:solidFill>
                <a:latin typeface="+mn-lt"/>
                <a:sym typeface="Wingdings" panose="05000000000000000000" pitchFamily="2" charset="2"/>
              </a:rPr>
              <a:t> </a:t>
            </a:r>
            <a:r>
              <a:rPr lang="en-US" sz="2200" b="1" dirty="0" err="1">
                <a:solidFill>
                  <a:srgbClr val="C00000"/>
                </a:solidFill>
                <a:latin typeface="+mn-lt"/>
                <a:sym typeface="Wingdings" panose="05000000000000000000" pitchFamily="2" charset="2"/>
              </a:rPr>
              <a:t>belanja</a:t>
            </a:r>
            <a:r>
              <a:rPr lang="en-US" sz="2200" b="1" dirty="0">
                <a:solidFill>
                  <a:srgbClr val="C00000"/>
                </a:solidFill>
                <a:latin typeface="+mn-lt"/>
                <a:sym typeface="Wingdings" panose="05000000000000000000" pitchFamily="2" charset="2"/>
              </a:rPr>
              <a:t> </a:t>
            </a:r>
            <a:r>
              <a:rPr lang="en-US" sz="2200" b="1" dirty="0" err="1">
                <a:solidFill>
                  <a:srgbClr val="C00000"/>
                </a:solidFill>
                <a:latin typeface="+mn-lt"/>
                <a:sym typeface="Wingdings" panose="05000000000000000000" pitchFamily="2" charset="2"/>
              </a:rPr>
              <a:t>pemerintah</a:t>
            </a:r>
            <a:r>
              <a:rPr lang="en-US" sz="2200" b="1" dirty="0">
                <a:solidFill>
                  <a:srgbClr val="C00000"/>
                </a:solidFill>
                <a:latin typeface="+mn-lt"/>
                <a:sym typeface="Wingdings" panose="05000000000000000000" pitchFamily="2" charset="2"/>
              </a:rPr>
              <a:t>: kebutuhan </a:t>
            </a:r>
            <a:r>
              <a:rPr lang="en-US" sz="2200" b="1" dirty="0" err="1">
                <a:solidFill>
                  <a:srgbClr val="C00000"/>
                </a:solidFill>
                <a:latin typeface="+mn-lt"/>
                <a:sym typeface="Wingdings" panose="05000000000000000000" pitchFamily="2" charset="2"/>
              </a:rPr>
              <a:t>dasar</a:t>
            </a:r>
            <a:r>
              <a:rPr lang="en-US" sz="2200" b="1" dirty="0">
                <a:solidFill>
                  <a:srgbClr val="C00000"/>
                </a:solidFill>
                <a:latin typeface="+mn-lt"/>
                <a:sym typeface="Wingdings" panose="05000000000000000000" pitchFamily="2" charset="2"/>
              </a:rPr>
              <a:t> </a:t>
            </a:r>
            <a:r>
              <a:rPr lang="en-US" sz="2200" b="1" dirty="0" err="1">
                <a:solidFill>
                  <a:srgbClr val="C00000"/>
                </a:solidFill>
                <a:latin typeface="+mn-lt"/>
                <a:sym typeface="Wingdings" panose="05000000000000000000" pitchFamily="2" charset="2"/>
              </a:rPr>
              <a:t>masyarakat</a:t>
            </a:r>
            <a:r>
              <a:rPr lang="en-US" sz="2200" b="1" dirty="0">
                <a:solidFill>
                  <a:srgbClr val="C00000"/>
                </a:solidFill>
                <a:latin typeface="+mn-lt"/>
                <a:sym typeface="Wingdings" panose="05000000000000000000" pitchFamily="2" charset="2"/>
              </a:rPr>
              <a:t> atau </a:t>
            </a:r>
            <a:r>
              <a:rPr lang="en-US" sz="2200" b="1" dirty="0" err="1">
                <a:solidFill>
                  <a:srgbClr val="C00000"/>
                </a:solidFill>
                <a:latin typeface="+mn-lt"/>
                <a:sym typeface="Wingdings" panose="05000000000000000000" pitchFamily="2" charset="2"/>
              </a:rPr>
              <a:t>aksi</a:t>
            </a:r>
            <a:r>
              <a:rPr lang="en-US" sz="2200" b="1" dirty="0">
                <a:solidFill>
                  <a:srgbClr val="C00000"/>
                </a:solidFill>
                <a:latin typeface="+mn-lt"/>
                <a:sym typeface="Wingdings" panose="05000000000000000000" pitchFamily="2" charset="2"/>
              </a:rPr>
              <a:t> </a:t>
            </a:r>
            <a:r>
              <a:rPr lang="en-US" sz="2200" b="1" dirty="0" err="1">
                <a:solidFill>
                  <a:srgbClr val="C00000"/>
                </a:solidFill>
                <a:latin typeface="+mn-lt"/>
                <a:sym typeface="Wingdings" panose="05000000000000000000" pitchFamily="2" charset="2"/>
              </a:rPr>
              <a:t>iklim</a:t>
            </a:r>
            <a:r>
              <a:rPr lang="en-US" sz="2200" b="1" dirty="0">
                <a:solidFill>
                  <a:srgbClr val="C00000"/>
                </a:solidFill>
                <a:latin typeface="+mn-lt"/>
                <a:sym typeface="Wingdings" panose="05000000000000000000" pitchFamily="2" charset="2"/>
              </a:rPr>
              <a:t>? </a:t>
            </a:r>
          </a:p>
          <a:p>
            <a:pPr marL="0" lvl="1">
              <a:spcBef>
                <a:spcPts val="400"/>
              </a:spcBef>
              <a:spcAft>
                <a:spcPts val="400"/>
              </a:spcAft>
            </a:pPr>
            <a:r>
              <a:rPr lang="en-US" sz="2200" b="1" dirty="0">
                <a:solidFill>
                  <a:srgbClr val="0070C0"/>
                </a:solidFill>
                <a:sym typeface="Wingdings" panose="05000000000000000000" pitchFamily="2" charset="2"/>
              </a:rPr>
              <a:t> </a:t>
            </a:r>
            <a:r>
              <a:rPr lang="en-US" sz="2200" b="1" dirty="0" err="1">
                <a:solidFill>
                  <a:srgbClr val="0070C0"/>
                </a:solidFill>
              </a:rPr>
              <a:t>Penting</a:t>
            </a:r>
            <a:r>
              <a:rPr lang="en-US" sz="2200" b="1" dirty="0">
                <a:solidFill>
                  <a:srgbClr val="0070C0"/>
                </a:solidFill>
              </a:rPr>
              <a:t> </a:t>
            </a:r>
            <a:r>
              <a:rPr lang="en-US" sz="2200" b="1" dirty="0" err="1">
                <a:solidFill>
                  <a:srgbClr val="0070C0"/>
                </a:solidFill>
              </a:rPr>
              <a:t>untuk</a:t>
            </a:r>
            <a:r>
              <a:rPr lang="en-US" sz="2200" b="1" dirty="0">
                <a:solidFill>
                  <a:srgbClr val="0070C0"/>
                </a:solidFill>
              </a:rPr>
              <a:t> </a:t>
            </a:r>
            <a:r>
              <a:rPr lang="en-US" sz="2200" b="1" dirty="0" err="1">
                <a:solidFill>
                  <a:srgbClr val="0070C0"/>
                </a:solidFill>
              </a:rPr>
              <a:t>mencari</a:t>
            </a:r>
            <a:r>
              <a:rPr lang="en-US" sz="2200" b="1" dirty="0">
                <a:solidFill>
                  <a:srgbClr val="0070C0"/>
                </a:solidFill>
              </a:rPr>
              <a:t> </a:t>
            </a:r>
            <a:r>
              <a:rPr lang="en-US" sz="2200" b="1" dirty="0" err="1">
                <a:solidFill>
                  <a:srgbClr val="0070C0"/>
                </a:solidFill>
              </a:rPr>
              <a:t>sumber</a:t>
            </a:r>
            <a:r>
              <a:rPr lang="en-US" sz="2200" b="1" dirty="0">
                <a:solidFill>
                  <a:srgbClr val="0070C0"/>
                </a:solidFill>
              </a:rPr>
              <a:t> pendanaan non-</a:t>
            </a:r>
            <a:r>
              <a:rPr lang="en-US" sz="2200" b="1" dirty="0" err="1">
                <a:solidFill>
                  <a:srgbClr val="0070C0"/>
                </a:solidFill>
              </a:rPr>
              <a:t>publik</a:t>
            </a:r>
            <a:endParaRPr lang="en-US" sz="2200" b="1" dirty="0">
              <a:solidFill>
                <a:srgbClr val="0070C0"/>
              </a:solidFill>
            </a:endParaRPr>
          </a:p>
          <a:p>
            <a:pPr>
              <a:lnSpc>
                <a:spcPct val="100000"/>
              </a:lnSpc>
              <a:spcBef>
                <a:spcPts val="400"/>
              </a:spcBef>
              <a:spcAft>
                <a:spcPts val="400"/>
              </a:spcAft>
            </a:pPr>
            <a:r>
              <a:rPr lang="en-US" sz="2200" dirty="0" err="1">
                <a:latin typeface="+mn-lt"/>
              </a:rPr>
              <a:t>Pengalaman</a:t>
            </a:r>
            <a:r>
              <a:rPr lang="en-US" sz="2200" dirty="0">
                <a:latin typeface="+mn-lt"/>
              </a:rPr>
              <a:t> di negara </a:t>
            </a:r>
            <a:r>
              <a:rPr lang="en-US" sz="2200" dirty="0" err="1">
                <a:latin typeface="+mn-lt"/>
              </a:rPr>
              <a:t>industri</a:t>
            </a:r>
            <a:r>
              <a:rPr lang="en-US" sz="2200" dirty="0">
                <a:latin typeface="+mn-lt"/>
              </a:rPr>
              <a:t>: </a:t>
            </a:r>
            <a:r>
              <a:rPr lang="en-US" sz="2200" i="1" dirty="0">
                <a:latin typeface="+mn-lt"/>
              </a:rPr>
              <a:t>carbon pricing </a:t>
            </a:r>
            <a:r>
              <a:rPr lang="en-US" sz="2200" dirty="0" err="1">
                <a:latin typeface="+mn-lt"/>
              </a:rPr>
              <a:t>mempercepat</a:t>
            </a:r>
            <a:r>
              <a:rPr lang="en-US" sz="2200" dirty="0">
                <a:latin typeface="+mn-lt"/>
              </a:rPr>
              <a:t> </a:t>
            </a:r>
            <a:r>
              <a:rPr lang="en-US" sz="2200" dirty="0" err="1">
                <a:latin typeface="+mn-lt"/>
              </a:rPr>
              <a:t>aksi</a:t>
            </a:r>
            <a:r>
              <a:rPr lang="en-US" sz="2200" dirty="0">
                <a:latin typeface="+mn-lt"/>
              </a:rPr>
              <a:t> </a:t>
            </a:r>
            <a:r>
              <a:rPr lang="en-US" sz="2200" dirty="0" err="1">
                <a:latin typeface="+mn-lt"/>
              </a:rPr>
              <a:t>iklim</a:t>
            </a:r>
            <a:r>
              <a:rPr lang="en-US" sz="2200" dirty="0">
                <a:latin typeface="+mn-lt"/>
              </a:rPr>
              <a:t> </a:t>
            </a:r>
            <a:r>
              <a:rPr lang="en-US" sz="2200" dirty="0" err="1">
                <a:latin typeface="+mn-lt"/>
              </a:rPr>
              <a:t>secara</a:t>
            </a:r>
            <a:r>
              <a:rPr lang="en-US" sz="2200" dirty="0">
                <a:latin typeface="+mn-lt"/>
              </a:rPr>
              <a:t> </a:t>
            </a:r>
            <a:r>
              <a:rPr lang="en-US" sz="2200" i="1" dirty="0">
                <a:latin typeface="+mn-lt"/>
              </a:rPr>
              <a:t>cost-effective</a:t>
            </a:r>
          </a:p>
        </p:txBody>
      </p:sp>
      <p:sp>
        <p:nvSpPr>
          <p:cNvPr id="5" name="Rectangle 4">
            <a:extLst>
              <a:ext uri="{FF2B5EF4-FFF2-40B4-BE49-F238E27FC236}">
                <a16:creationId xmlns:a16="http://schemas.microsoft.com/office/drawing/2014/main" id="{F02A78F2-6D9E-2BAC-839A-6198A47D9F0D}"/>
              </a:ext>
            </a:extLst>
          </p:cNvPr>
          <p:cNvSpPr/>
          <p:nvPr/>
        </p:nvSpPr>
        <p:spPr>
          <a:xfrm>
            <a:off x="593964" y="350804"/>
            <a:ext cx="7982102" cy="584775"/>
          </a:xfrm>
          <a:prstGeom prst="rect">
            <a:avLst/>
          </a:prstGeom>
        </p:spPr>
        <p:txBody>
          <a:bodyPr wrap="square">
            <a:spAutoFit/>
          </a:bodyPr>
          <a:lstStyle/>
          <a:p>
            <a:r>
              <a:rPr lang="en-US" sz="3200" b="1" dirty="0" err="1">
                <a:solidFill>
                  <a:schemeClr val="accent6">
                    <a:lumMod val="75000"/>
                  </a:schemeClr>
                </a:solidFill>
                <a:latin typeface="Corbel" panose="020B0503020204020204" pitchFamily="34" charset="0"/>
                <a:ea typeface="Merriweather" charset="0"/>
                <a:cs typeface="Merriweather" charset="0"/>
              </a:rPr>
              <a:t>Tantangan</a:t>
            </a:r>
            <a:r>
              <a:rPr lang="en-US" sz="3200" b="1" dirty="0">
                <a:solidFill>
                  <a:schemeClr val="accent6">
                    <a:lumMod val="75000"/>
                  </a:schemeClr>
                </a:solidFill>
                <a:latin typeface="Corbel" panose="020B0503020204020204" pitchFamily="34" charset="0"/>
                <a:ea typeface="Merriweather" charset="0"/>
                <a:cs typeface="Merriweather" charset="0"/>
              </a:rPr>
              <a:t> </a:t>
            </a:r>
            <a:r>
              <a:rPr lang="en-US" sz="3200" b="1" dirty="0" err="1">
                <a:solidFill>
                  <a:schemeClr val="accent6">
                    <a:lumMod val="75000"/>
                  </a:schemeClr>
                </a:solidFill>
                <a:latin typeface="Corbel" panose="020B0503020204020204" pitchFamily="34" charset="0"/>
                <a:ea typeface="Merriweather" charset="0"/>
                <a:cs typeface="Merriweather" charset="0"/>
              </a:rPr>
              <a:t>dalam</a:t>
            </a:r>
            <a:r>
              <a:rPr lang="en-US" sz="3200" b="1" dirty="0">
                <a:solidFill>
                  <a:schemeClr val="accent6">
                    <a:lumMod val="75000"/>
                  </a:schemeClr>
                </a:solidFill>
                <a:latin typeface="Corbel" panose="020B0503020204020204" pitchFamily="34" charset="0"/>
                <a:ea typeface="Merriweather" charset="0"/>
                <a:cs typeface="Merriweather" charset="0"/>
              </a:rPr>
              <a:t> </a:t>
            </a:r>
            <a:r>
              <a:rPr lang="en-US" sz="3200" b="1" dirty="0" err="1">
                <a:solidFill>
                  <a:schemeClr val="accent6">
                    <a:lumMod val="75000"/>
                  </a:schemeClr>
                </a:solidFill>
                <a:latin typeface="Corbel" panose="020B0503020204020204" pitchFamily="34" charset="0"/>
                <a:ea typeface="Merriweather" charset="0"/>
                <a:cs typeface="Merriweather" charset="0"/>
              </a:rPr>
              <a:t>Aksi</a:t>
            </a:r>
            <a:r>
              <a:rPr lang="en-US" sz="3200" b="1" dirty="0">
                <a:solidFill>
                  <a:schemeClr val="accent6">
                    <a:lumMod val="75000"/>
                  </a:schemeClr>
                </a:solidFill>
                <a:latin typeface="Corbel" panose="020B0503020204020204" pitchFamily="34" charset="0"/>
                <a:ea typeface="Merriweather" charset="0"/>
                <a:cs typeface="Merriweather" charset="0"/>
              </a:rPr>
              <a:t> </a:t>
            </a:r>
            <a:r>
              <a:rPr lang="en-US" sz="3200" b="1" dirty="0" err="1">
                <a:solidFill>
                  <a:schemeClr val="accent6">
                    <a:lumMod val="75000"/>
                  </a:schemeClr>
                </a:solidFill>
                <a:latin typeface="Corbel" panose="020B0503020204020204" pitchFamily="34" charset="0"/>
                <a:ea typeface="Merriweather" charset="0"/>
                <a:cs typeface="Merriweather" charset="0"/>
              </a:rPr>
              <a:t>Iklim</a:t>
            </a:r>
            <a:r>
              <a:rPr lang="en-US" sz="3200" b="1" dirty="0">
                <a:solidFill>
                  <a:schemeClr val="accent6">
                    <a:lumMod val="75000"/>
                  </a:schemeClr>
                </a:solidFill>
                <a:latin typeface="Corbel" panose="020B0503020204020204" pitchFamily="34" charset="0"/>
                <a:ea typeface="Merriweather" charset="0"/>
                <a:cs typeface="Merriweather" charset="0"/>
              </a:rPr>
              <a:t> </a:t>
            </a:r>
            <a:r>
              <a:rPr lang="en-US" sz="3200" b="1" dirty="0" err="1">
                <a:solidFill>
                  <a:schemeClr val="accent6">
                    <a:lumMod val="75000"/>
                  </a:schemeClr>
                </a:solidFill>
                <a:latin typeface="Corbel" panose="020B0503020204020204" pitchFamily="34" charset="0"/>
                <a:ea typeface="Merriweather" charset="0"/>
                <a:cs typeface="Merriweather" charset="0"/>
              </a:rPr>
              <a:t>bagi</a:t>
            </a:r>
            <a:r>
              <a:rPr lang="en-US" sz="3200" b="1" dirty="0">
                <a:solidFill>
                  <a:schemeClr val="accent6">
                    <a:lumMod val="75000"/>
                  </a:schemeClr>
                </a:solidFill>
                <a:latin typeface="Corbel" panose="020B0503020204020204" pitchFamily="34" charset="0"/>
                <a:ea typeface="Merriweather" charset="0"/>
                <a:cs typeface="Merriweather" charset="0"/>
              </a:rPr>
              <a:t> ASEAN</a:t>
            </a:r>
          </a:p>
        </p:txBody>
      </p:sp>
    </p:spTree>
    <p:extLst>
      <p:ext uri="{BB962C8B-B14F-4D97-AF65-F5344CB8AC3E}">
        <p14:creationId xmlns:p14="http://schemas.microsoft.com/office/powerpoint/2010/main" val="387097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874407" y="4660780"/>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8850702" y="1"/>
            <a:ext cx="3341297" cy="167352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sp>
        <p:nvSpPr>
          <p:cNvPr id="5" name="Rectangle 4">
            <a:extLst>
              <a:ext uri="{FF2B5EF4-FFF2-40B4-BE49-F238E27FC236}">
                <a16:creationId xmlns:a16="http://schemas.microsoft.com/office/drawing/2014/main" id="{F02A78F2-6D9E-2BAC-839A-6198A47D9F0D}"/>
              </a:ext>
            </a:extLst>
          </p:cNvPr>
          <p:cNvSpPr/>
          <p:nvPr/>
        </p:nvSpPr>
        <p:spPr>
          <a:xfrm>
            <a:off x="593964" y="431664"/>
            <a:ext cx="7982102" cy="584775"/>
          </a:xfrm>
          <a:prstGeom prst="rect">
            <a:avLst/>
          </a:prstGeom>
        </p:spPr>
        <p:txBody>
          <a:bodyPr wrap="square">
            <a:spAutoFit/>
          </a:bodyPr>
          <a:lstStyle/>
          <a:p>
            <a:r>
              <a:rPr lang="en-US" sz="3200" b="1" dirty="0">
                <a:solidFill>
                  <a:schemeClr val="accent6">
                    <a:lumMod val="75000"/>
                  </a:schemeClr>
                </a:solidFill>
                <a:latin typeface="Corbel" panose="020B0503020204020204" pitchFamily="34" charset="0"/>
                <a:ea typeface="Merriweather" charset="0"/>
                <a:cs typeface="Merriweather" charset="0"/>
              </a:rPr>
              <a:t>Indonesia </a:t>
            </a:r>
          </a:p>
        </p:txBody>
      </p:sp>
      <p:sp>
        <p:nvSpPr>
          <p:cNvPr id="2" name="Text Placeholder 9">
            <a:extLst>
              <a:ext uri="{FF2B5EF4-FFF2-40B4-BE49-F238E27FC236}">
                <a16:creationId xmlns:a16="http://schemas.microsoft.com/office/drawing/2014/main" id="{FE1185C7-C3C3-A2DE-C584-5242C92FB92A}"/>
              </a:ext>
            </a:extLst>
          </p:cNvPr>
          <p:cNvSpPr txBox="1">
            <a:spLocks/>
          </p:cNvSpPr>
          <p:nvPr/>
        </p:nvSpPr>
        <p:spPr>
          <a:xfrm>
            <a:off x="903767" y="1158889"/>
            <a:ext cx="10140751" cy="5878532"/>
          </a:xfrm>
          <a:prstGeom prst="rect">
            <a:avLst/>
          </a:prstGeom>
          <a:noFill/>
        </p:spPr>
        <p:txBody>
          <a:bodyPr wrap="square" rtlCol="0">
            <a:spAutoFit/>
          </a:bodyPr>
          <a:lstStyle>
            <a:defPPr>
              <a:defRPr lang="en-US"/>
            </a:defPPr>
            <a:lvl1pPr marL="342900" indent="-342900">
              <a:lnSpc>
                <a:spcPts val="3000"/>
              </a:lnSpc>
              <a:spcBef>
                <a:spcPts val="300"/>
              </a:spcBef>
              <a:spcAft>
                <a:spcPts val="300"/>
              </a:spcAft>
              <a:buFont typeface="Arial" panose="020B0604020202020204" pitchFamily="34" charset="0"/>
              <a:buChar char="•"/>
              <a:defRPr>
                <a:latin typeface="Helvetica Light" panose="020B0403020202020204" pitchFamily="34" charset="0"/>
                <a:ea typeface="Merriweather" charset="0"/>
                <a:cs typeface="Merriweather"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Bef>
                <a:spcPts val="400"/>
              </a:spcBef>
              <a:spcAft>
                <a:spcPts val="400"/>
              </a:spcAft>
            </a:pPr>
            <a:r>
              <a:rPr lang="en-US" sz="2400" dirty="0" err="1">
                <a:latin typeface="+mn-lt"/>
              </a:rPr>
              <a:t>Ratifikasi</a:t>
            </a:r>
            <a:r>
              <a:rPr lang="en-US" sz="2400" dirty="0">
                <a:latin typeface="+mn-lt"/>
              </a:rPr>
              <a:t> </a:t>
            </a:r>
            <a:r>
              <a:rPr lang="en-US" sz="2400" dirty="0" err="1">
                <a:latin typeface="+mn-lt"/>
              </a:rPr>
              <a:t>Persetujuan</a:t>
            </a:r>
            <a:r>
              <a:rPr lang="en-US" sz="2400" dirty="0">
                <a:latin typeface="+mn-lt"/>
              </a:rPr>
              <a:t> Paris dengan UU no. 16/2016</a:t>
            </a:r>
          </a:p>
          <a:p>
            <a:pPr>
              <a:lnSpc>
                <a:spcPct val="100000"/>
              </a:lnSpc>
              <a:spcBef>
                <a:spcPts val="400"/>
              </a:spcBef>
              <a:spcAft>
                <a:spcPts val="400"/>
              </a:spcAft>
            </a:pPr>
            <a:r>
              <a:rPr lang="en-US" sz="2400" dirty="0">
                <a:latin typeface="+mn-lt"/>
              </a:rPr>
              <a:t>Telah menyampaikan: </a:t>
            </a:r>
            <a:r>
              <a:rPr lang="en-US" sz="2400" i="1" dirty="0">
                <a:latin typeface="+mn-lt"/>
              </a:rPr>
              <a:t>intended NDC, 1</a:t>
            </a:r>
            <a:r>
              <a:rPr lang="en-US" sz="2400" i="1" baseline="30000" dirty="0">
                <a:latin typeface="+mn-lt"/>
              </a:rPr>
              <a:t>st</a:t>
            </a:r>
            <a:r>
              <a:rPr lang="en-US" sz="2400" i="1" dirty="0">
                <a:latin typeface="+mn-lt"/>
              </a:rPr>
              <a:t> NDC, updated NDC </a:t>
            </a:r>
            <a:r>
              <a:rPr lang="en-US" sz="2400" dirty="0">
                <a:latin typeface="+mn-lt"/>
              </a:rPr>
              <a:t>dan </a:t>
            </a:r>
            <a:r>
              <a:rPr lang="en-US" sz="2400" i="1" dirty="0">
                <a:latin typeface="+mn-lt"/>
              </a:rPr>
              <a:t>enhanced NDC</a:t>
            </a:r>
          </a:p>
          <a:p>
            <a:pPr>
              <a:lnSpc>
                <a:spcPct val="100000"/>
              </a:lnSpc>
              <a:spcBef>
                <a:spcPts val="400"/>
              </a:spcBef>
              <a:spcAft>
                <a:spcPts val="400"/>
              </a:spcAft>
            </a:pPr>
            <a:r>
              <a:rPr lang="en-US" sz="2400" dirty="0">
                <a:latin typeface="+mn-lt"/>
              </a:rPr>
              <a:t>Telah </a:t>
            </a:r>
            <a:r>
              <a:rPr lang="en-US" sz="2400" dirty="0" err="1">
                <a:latin typeface="+mn-lt"/>
              </a:rPr>
              <a:t>mengumumkan</a:t>
            </a:r>
            <a:r>
              <a:rPr lang="en-US" sz="2400" dirty="0">
                <a:latin typeface="+mn-lt"/>
              </a:rPr>
              <a:t> target NZE </a:t>
            </a:r>
            <a:r>
              <a:rPr lang="en-US" sz="2400" dirty="0" err="1">
                <a:latin typeface="+mn-lt"/>
              </a:rPr>
              <a:t>nasional</a:t>
            </a:r>
            <a:r>
              <a:rPr lang="en-US" sz="2400" dirty="0">
                <a:latin typeface="+mn-lt"/>
              </a:rPr>
              <a:t> di tahun 2060</a:t>
            </a:r>
          </a:p>
          <a:p>
            <a:pPr>
              <a:lnSpc>
                <a:spcPct val="100000"/>
              </a:lnSpc>
              <a:spcBef>
                <a:spcPts val="400"/>
              </a:spcBef>
              <a:spcAft>
                <a:spcPts val="400"/>
              </a:spcAft>
            </a:pPr>
            <a:r>
              <a:rPr lang="en-US" sz="2400" dirty="0">
                <a:latin typeface="+mn-lt"/>
              </a:rPr>
              <a:t>Nilai Ekonomi Karbon (</a:t>
            </a:r>
            <a:r>
              <a:rPr lang="en-US" sz="2400" i="1" dirty="0">
                <a:latin typeface="+mn-lt"/>
              </a:rPr>
              <a:t>carbon pricing</a:t>
            </a:r>
            <a:r>
              <a:rPr lang="en-US" sz="2400" dirty="0">
                <a:latin typeface="+mn-lt"/>
              </a:rPr>
              <a:t>) </a:t>
            </a:r>
            <a:r>
              <a:rPr lang="en-US" sz="2400" dirty="0" err="1">
                <a:latin typeface="+mn-lt"/>
              </a:rPr>
              <a:t>telah</a:t>
            </a:r>
            <a:r>
              <a:rPr lang="en-US" sz="2400" dirty="0">
                <a:latin typeface="+mn-lt"/>
              </a:rPr>
              <a:t> diatur dengan </a:t>
            </a:r>
            <a:r>
              <a:rPr lang="en-US" sz="2400" dirty="0" err="1">
                <a:latin typeface="+mn-lt"/>
              </a:rPr>
              <a:t>Peraturan</a:t>
            </a:r>
            <a:r>
              <a:rPr lang="en-US" sz="2400" dirty="0">
                <a:latin typeface="+mn-lt"/>
              </a:rPr>
              <a:t> </a:t>
            </a:r>
            <a:r>
              <a:rPr lang="en-US" sz="2400" dirty="0" err="1">
                <a:latin typeface="+mn-lt"/>
              </a:rPr>
              <a:t>Presiden</a:t>
            </a:r>
            <a:r>
              <a:rPr lang="en-US" sz="2400" dirty="0">
                <a:latin typeface="+mn-lt"/>
              </a:rPr>
              <a:t> no. 98/2021 </a:t>
            </a:r>
            <a:r>
              <a:rPr lang="en-US" sz="2400" dirty="0" err="1">
                <a:latin typeface="+mn-lt"/>
              </a:rPr>
              <a:t>bersamaan</a:t>
            </a:r>
            <a:r>
              <a:rPr lang="en-US" sz="2400" dirty="0">
                <a:latin typeface="+mn-lt"/>
              </a:rPr>
              <a:t> dengan </a:t>
            </a:r>
            <a:r>
              <a:rPr lang="en-US" sz="2400" dirty="0" err="1">
                <a:latin typeface="+mn-lt"/>
              </a:rPr>
              <a:t>Undang</a:t>
            </a:r>
            <a:r>
              <a:rPr lang="en-US" sz="2400" dirty="0">
                <a:latin typeface="+mn-lt"/>
              </a:rPr>
              <a:t> </a:t>
            </a:r>
            <a:r>
              <a:rPr lang="en-US" sz="2400" dirty="0" err="1">
                <a:latin typeface="+mn-lt"/>
              </a:rPr>
              <a:t>Undang</a:t>
            </a:r>
            <a:r>
              <a:rPr lang="en-US" sz="2400" dirty="0">
                <a:latin typeface="+mn-lt"/>
              </a:rPr>
              <a:t> no. 7/2021 mengenai </a:t>
            </a:r>
            <a:r>
              <a:rPr lang="en-US" sz="2400" dirty="0" err="1">
                <a:latin typeface="+mn-lt"/>
              </a:rPr>
              <a:t>Harmonisasi</a:t>
            </a:r>
            <a:r>
              <a:rPr lang="en-US" sz="2400" dirty="0">
                <a:latin typeface="+mn-lt"/>
              </a:rPr>
              <a:t> </a:t>
            </a:r>
            <a:r>
              <a:rPr lang="en-US" sz="2400" dirty="0" err="1">
                <a:latin typeface="+mn-lt"/>
              </a:rPr>
              <a:t>Peraturan</a:t>
            </a:r>
            <a:r>
              <a:rPr lang="en-US" sz="2400" dirty="0">
                <a:latin typeface="+mn-lt"/>
              </a:rPr>
              <a:t> </a:t>
            </a:r>
            <a:r>
              <a:rPr lang="en-US" sz="2400" dirty="0" err="1">
                <a:latin typeface="+mn-lt"/>
              </a:rPr>
              <a:t>Perpajakan</a:t>
            </a:r>
            <a:r>
              <a:rPr lang="en-US" sz="2400" dirty="0">
                <a:latin typeface="+mn-lt"/>
              </a:rPr>
              <a:t> dan </a:t>
            </a:r>
            <a:r>
              <a:rPr lang="en-US" sz="2400" dirty="0" err="1">
                <a:latin typeface="+mn-lt"/>
              </a:rPr>
              <a:t>Undang-Undang</a:t>
            </a:r>
            <a:r>
              <a:rPr lang="en-US" sz="2400" dirty="0">
                <a:latin typeface="+mn-lt"/>
              </a:rPr>
              <a:t> no. 4/2023 </a:t>
            </a:r>
            <a:r>
              <a:rPr lang="en-US" sz="2400" dirty="0" err="1">
                <a:latin typeface="+mn-lt"/>
              </a:rPr>
              <a:t>tentang</a:t>
            </a:r>
            <a:r>
              <a:rPr lang="en-US" sz="2400" dirty="0">
                <a:latin typeface="+mn-lt"/>
              </a:rPr>
              <a:t> </a:t>
            </a:r>
            <a:r>
              <a:rPr lang="en-US" sz="2400" dirty="0" err="1">
                <a:latin typeface="+mn-lt"/>
              </a:rPr>
              <a:t>Pengembangan</a:t>
            </a:r>
            <a:r>
              <a:rPr lang="en-US" sz="2400" dirty="0">
                <a:latin typeface="+mn-lt"/>
              </a:rPr>
              <a:t> dan </a:t>
            </a:r>
            <a:r>
              <a:rPr lang="en-US" sz="2400" dirty="0" err="1">
                <a:latin typeface="+mn-lt"/>
              </a:rPr>
              <a:t>Penguatan</a:t>
            </a:r>
            <a:r>
              <a:rPr lang="en-US" sz="2400" dirty="0">
                <a:latin typeface="+mn-lt"/>
              </a:rPr>
              <a:t> Sektor </a:t>
            </a:r>
            <a:r>
              <a:rPr lang="en-US" sz="2400" dirty="0" err="1">
                <a:latin typeface="+mn-lt"/>
              </a:rPr>
              <a:t>Keuangan</a:t>
            </a:r>
            <a:endParaRPr lang="en-US" sz="2400" dirty="0">
              <a:latin typeface="+mn-lt"/>
            </a:endParaRPr>
          </a:p>
          <a:p>
            <a:pPr>
              <a:lnSpc>
                <a:spcPct val="100000"/>
              </a:lnSpc>
              <a:spcBef>
                <a:spcPts val="400"/>
              </a:spcBef>
              <a:spcAft>
                <a:spcPts val="400"/>
              </a:spcAft>
            </a:pPr>
            <a:r>
              <a:rPr lang="en-US" sz="2400" dirty="0">
                <a:latin typeface="+mn-lt"/>
              </a:rPr>
              <a:t>Telah dikeluarkan berbagai </a:t>
            </a:r>
            <a:r>
              <a:rPr lang="en-US" sz="2400" dirty="0" err="1">
                <a:latin typeface="+mn-lt"/>
              </a:rPr>
              <a:t>peraturan</a:t>
            </a:r>
            <a:r>
              <a:rPr lang="en-US" sz="2400" dirty="0">
                <a:latin typeface="+mn-lt"/>
              </a:rPr>
              <a:t> </a:t>
            </a:r>
            <a:r>
              <a:rPr lang="en-US" sz="2400" dirty="0" err="1">
                <a:latin typeface="+mn-lt"/>
              </a:rPr>
              <a:t>perundangan</a:t>
            </a:r>
            <a:r>
              <a:rPr lang="en-US" sz="2400" dirty="0">
                <a:latin typeface="+mn-lt"/>
              </a:rPr>
              <a:t> </a:t>
            </a:r>
            <a:r>
              <a:rPr lang="en-US" sz="2400" dirty="0" err="1">
                <a:latin typeface="+mn-lt"/>
              </a:rPr>
              <a:t>turunan</a:t>
            </a:r>
            <a:r>
              <a:rPr lang="en-US" sz="2400" dirty="0">
                <a:latin typeface="+mn-lt"/>
              </a:rPr>
              <a:t> </a:t>
            </a:r>
            <a:r>
              <a:rPr lang="en-US" sz="2400" dirty="0" err="1">
                <a:latin typeface="+mn-lt"/>
              </a:rPr>
              <a:t>untuk</a:t>
            </a:r>
            <a:r>
              <a:rPr lang="en-US" sz="2400" dirty="0">
                <a:latin typeface="+mn-lt"/>
              </a:rPr>
              <a:t> </a:t>
            </a:r>
            <a:r>
              <a:rPr lang="en-US" sz="2400" dirty="0" err="1">
                <a:latin typeface="+mn-lt"/>
              </a:rPr>
              <a:t>implementasinya</a:t>
            </a:r>
            <a:r>
              <a:rPr lang="en-US" sz="2400" dirty="0">
                <a:latin typeface="+mn-lt"/>
              </a:rPr>
              <a:t>: </a:t>
            </a:r>
            <a:r>
              <a:rPr lang="en-US" sz="2400" dirty="0" err="1">
                <a:latin typeface="+mn-lt"/>
              </a:rPr>
              <a:t>PermenLHK</a:t>
            </a:r>
            <a:r>
              <a:rPr lang="en-US" sz="2400" dirty="0">
                <a:latin typeface="+mn-lt"/>
              </a:rPr>
              <a:t> no. 21/2022, </a:t>
            </a:r>
            <a:r>
              <a:rPr lang="en-US" sz="2400" dirty="0" err="1">
                <a:latin typeface="+mn-lt"/>
              </a:rPr>
              <a:t>Permen</a:t>
            </a:r>
            <a:r>
              <a:rPr lang="en-US" sz="2400" dirty="0">
                <a:latin typeface="+mn-lt"/>
              </a:rPr>
              <a:t> ESDM no. 16/2022, </a:t>
            </a:r>
            <a:r>
              <a:rPr lang="en-US" sz="2400" dirty="0" err="1">
                <a:latin typeface="+mn-lt"/>
              </a:rPr>
              <a:t>PermenLHK</a:t>
            </a:r>
            <a:r>
              <a:rPr lang="en-US" sz="2400" dirty="0">
                <a:latin typeface="+mn-lt"/>
              </a:rPr>
              <a:t> no. 7/2023, POJK no. 14/2023, SE OJK no. 12/2023</a:t>
            </a:r>
          </a:p>
          <a:p>
            <a:pPr>
              <a:lnSpc>
                <a:spcPct val="100000"/>
              </a:lnSpc>
              <a:spcBef>
                <a:spcPts val="400"/>
              </a:spcBef>
              <a:spcAft>
                <a:spcPts val="400"/>
              </a:spcAft>
            </a:pPr>
            <a:r>
              <a:rPr lang="en-US" sz="2400" dirty="0">
                <a:latin typeface="+mn-lt"/>
              </a:rPr>
              <a:t>Telah </a:t>
            </a:r>
            <a:r>
              <a:rPr lang="en-US" sz="2400" dirty="0" err="1">
                <a:latin typeface="+mn-lt"/>
              </a:rPr>
              <a:t>diimplementasikan</a:t>
            </a:r>
            <a:r>
              <a:rPr lang="en-US" sz="2400" dirty="0">
                <a:latin typeface="+mn-lt"/>
              </a:rPr>
              <a:t>: </a:t>
            </a:r>
            <a:r>
              <a:rPr lang="en-US" sz="2400" dirty="0" err="1">
                <a:latin typeface="+mn-lt"/>
              </a:rPr>
              <a:t>Perdagangan</a:t>
            </a:r>
            <a:r>
              <a:rPr lang="en-US" sz="2400" dirty="0">
                <a:latin typeface="+mn-lt"/>
              </a:rPr>
              <a:t> </a:t>
            </a:r>
            <a:r>
              <a:rPr lang="en-US" sz="2400" dirty="0" err="1">
                <a:latin typeface="+mn-lt"/>
              </a:rPr>
              <a:t>Emisi</a:t>
            </a:r>
            <a:r>
              <a:rPr lang="en-US" sz="2400" dirty="0">
                <a:latin typeface="+mn-lt"/>
              </a:rPr>
              <a:t> </a:t>
            </a:r>
            <a:r>
              <a:rPr lang="en-US" sz="2400" dirty="0" err="1">
                <a:latin typeface="+mn-lt"/>
              </a:rPr>
              <a:t>Subsektor</a:t>
            </a:r>
            <a:r>
              <a:rPr lang="en-US" sz="2400" dirty="0">
                <a:latin typeface="+mn-lt"/>
              </a:rPr>
              <a:t> </a:t>
            </a:r>
            <a:r>
              <a:rPr lang="en-US" sz="2400" dirty="0" err="1">
                <a:latin typeface="+mn-lt"/>
              </a:rPr>
              <a:t>Ketenagalistrikan</a:t>
            </a:r>
            <a:r>
              <a:rPr lang="en-US" sz="2400" dirty="0">
                <a:latin typeface="+mn-lt"/>
              </a:rPr>
              <a:t> (PLTU Batubara) dan Bursa Karbon</a:t>
            </a:r>
          </a:p>
          <a:p>
            <a:pPr>
              <a:lnSpc>
                <a:spcPct val="100000"/>
              </a:lnSpc>
              <a:spcBef>
                <a:spcPts val="400"/>
              </a:spcBef>
              <a:spcAft>
                <a:spcPts val="400"/>
              </a:spcAft>
            </a:pPr>
            <a:endParaRPr lang="en-US" sz="2400" dirty="0">
              <a:latin typeface="+mn-lt"/>
              <a:sym typeface="Wingdings" panose="05000000000000000000" pitchFamily="2" charset="2"/>
            </a:endParaRPr>
          </a:p>
        </p:txBody>
      </p:sp>
    </p:spTree>
    <p:extLst>
      <p:ext uri="{BB962C8B-B14F-4D97-AF65-F5344CB8AC3E}">
        <p14:creationId xmlns:p14="http://schemas.microsoft.com/office/powerpoint/2010/main" val="17790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874407" y="4660780"/>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8850702" y="1"/>
            <a:ext cx="3341297" cy="167352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sp>
        <p:nvSpPr>
          <p:cNvPr id="5" name="Rectangle 4">
            <a:extLst>
              <a:ext uri="{FF2B5EF4-FFF2-40B4-BE49-F238E27FC236}">
                <a16:creationId xmlns:a16="http://schemas.microsoft.com/office/drawing/2014/main" id="{F02A78F2-6D9E-2BAC-839A-6198A47D9F0D}"/>
              </a:ext>
            </a:extLst>
          </p:cNvPr>
          <p:cNvSpPr/>
          <p:nvPr/>
        </p:nvSpPr>
        <p:spPr>
          <a:xfrm>
            <a:off x="593963" y="229333"/>
            <a:ext cx="10728350" cy="553998"/>
          </a:xfrm>
          <a:prstGeom prst="rect">
            <a:avLst/>
          </a:prstGeom>
        </p:spPr>
        <p:txBody>
          <a:bodyPr wrap="square">
            <a:spAutoFit/>
          </a:bodyPr>
          <a:lstStyle/>
          <a:p>
            <a:r>
              <a:rPr lang="en-US" sz="3000" b="1" dirty="0">
                <a:solidFill>
                  <a:schemeClr val="accent6">
                    <a:lumMod val="75000"/>
                  </a:schemeClr>
                </a:solidFill>
                <a:latin typeface="Corbel" panose="020B0503020204020204" pitchFamily="34" charset="0"/>
                <a:ea typeface="Merriweather" charset="0"/>
                <a:cs typeface="Merriweather" charset="0"/>
              </a:rPr>
              <a:t>Peluang dan </a:t>
            </a:r>
            <a:r>
              <a:rPr lang="en-US" sz="3000" b="1" dirty="0" err="1">
                <a:solidFill>
                  <a:schemeClr val="accent6">
                    <a:lumMod val="75000"/>
                  </a:schemeClr>
                </a:solidFill>
                <a:latin typeface="Corbel" panose="020B0503020204020204" pitchFamily="34" charset="0"/>
                <a:ea typeface="Merriweather" charset="0"/>
                <a:cs typeface="Merriweather" charset="0"/>
              </a:rPr>
              <a:t>Tantangan</a:t>
            </a:r>
            <a:r>
              <a:rPr lang="en-US" sz="3000" b="1" dirty="0">
                <a:solidFill>
                  <a:schemeClr val="accent6">
                    <a:lumMod val="75000"/>
                  </a:schemeClr>
                </a:solidFill>
                <a:latin typeface="Corbel" panose="020B0503020204020204" pitchFamily="34" charset="0"/>
                <a:ea typeface="Merriweather" charset="0"/>
                <a:cs typeface="Merriweather" charset="0"/>
              </a:rPr>
              <a:t> </a:t>
            </a:r>
            <a:r>
              <a:rPr lang="en-US" sz="3000" b="1" i="1" dirty="0">
                <a:solidFill>
                  <a:schemeClr val="accent6">
                    <a:lumMod val="75000"/>
                  </a:schemeClr>
                </a:solidFill>
                <a:latin typeface="Corbel" panose="020B0503020204020204" pitchFamily="34" charset="0"/>
                <a:ea typeface="Merriweather" charset="0"/>
                <a:cs typeface="Merriweather" charset="0"/>
              </a:rPr>
              <a:t>Carbon Pricing </a:t>
            </a:r>
            <a:r>
              <a:rPr lang="en-US" sz="3000" b="1" dirty="0">
                <a:solidFill>
                  <a:schemeClr val="accent6">
                    <a:lumMod val="75000"/>
                  </a:schemeClr>
                </a:solidFill>
                <a:latin typeface="Corbel" panose="020B0503020204020204" pitchFamily="34" charset="0"/>
                <a:ea typeface="Merriweather" charset="0"/>
                <a:cs typeface="Merriweather" charset="0"/>
              </a:rPr>
              <a:t>di Indonesia dan ASEAN </a:t>
            </a:r>
          </a:p>
        </p:txBody>
      </p:sp>
      <p:sp>
        <p:nvSpPr>
          <p:cNvPr id="2" name="Text Placeholder 9">
            <a:extLst>
              <a:ext uri="{FF2B5EF4-FFF2-40B4-BE49-F238E27FC236}">
                <a16:creationId xmlns:a16="http://schemas.microsoft.com/office/drawing/2014/main" id="{FE1185C7-C3C3-A2DE-C584-5242C92FB92A}"/>
              </a:ext>
            </a:extLst>
          </p:cNvPr>
          <p:cNvSpPr txBox="1">
            <a:spLocks/>
          </p:cNvSpPr>
          <p:nvPr/>
        </p:nvSpPr>
        <p:spPr>
          <a:xfrm>
            <a:off x="731825" y="1078430"/>
            <a:ext cx="10728350" cy="6052939"/>
          </a:xfrm>
          <a:prstGeom prst="rect">
            <a:avLst/>
          </a:prstGeom>
          <a:noFill/>
        </p:spPr>
        <p:txBody>
          <a:bodyPr wrap="square" rtlCol="0">
            <a:spAutoFit/>
          </a:bodyPr>
          <a:lstStyle>
            <a:defPPr>
              <a:defRPr lang="en-US"/>
            </a:defPPr>
            <a:lvl1pPr marL="342900" indent="-342900">
              <a:lnSpc>
                <a:spcPts val="3000"/>
              </a:lnSpc>
              <a:spcBef>
                <a:spcPts val="300"/>
              </a:spcBef>
              <a:spcAft>
                <a:spcPts val="300"/>
              </a:spcAft>
              <a:buFont typeface="Arial" panose="020B0604020202020204" pitchFamily="34" charset="0"/>
              <a:buChar char="•"/>
              <a:defRPr>
                <a:latin typeface="Helvetica Light" panose="020B0403020202020204" pitchFamily="34" charset="0"/>
                <a:ea typeface="Merriweather" charset="0"/>
                <a:cs typeface="Merriweather"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Bef>
                <a:spcPts val="400"/>
              </a:spcBef>
              <a:spcAft>
                <a:spcPts val="400"/>
              </a:spcAft>
            </a:pPr>
            <a:r>
              <a:rPr lang="en-US" sz="2200" dirty="0">
                <a:latin typeface="+mn-lt"/>
              </a:rPr>
              <a:t>Pada </a:t>
            </a:r>
            <a:r>
              <a:rPr lang="en-US" sz="2200" dirty="0" err="1">
                <a:latin typeface="+mn-lt"/>
              </a:rPr>
              <a:t>dasarnya</a:t>
            </a:r>
            <a:r>
              <a:rPr lang="en-US" sz="2200" dirty="0">
                <a:latin typeface="+mn-lt"/>
              </a:rPr>
              <a:t> </a:t>
            </a:r>
            <a:r>
              <a:rPr lang="en-US" sz="2200" dirty="0" err="1">
                <a:latin typeface="+mn-lt"/>
              </a:rPr>
              <a:t>pencapaian</a:t>
            </a:r>
            <a:r>
              <a:rPr lang="en-US" sz="2200" dirty="0">
                <a:latin typeface="+mn-lt"/>
              </a:rPr>
              <a:t> NDC merupakan </a:t>
            </a:r>
            <a:r>
              <a:rPr lang="en-US" sz="2200" dirty="0" err="1">
                <a:latin typeface="+mn-lt"/>
              </a:rPr>
              <a:t>tahapan</a:t>
            </a:r>
            <a:r>
              <a:rPr lang="en-US" sz="2200" dirty="0">
                <a:latin typeface="+mn-lt"/>
              </a:rPr>
              <a:t> </a:t>
            </a:r>
            <a:r>
              <a:rPr lang="en-US" sz="2200" dirty="0" err="1">
                <a:latin typeface="+mn-lt"/>
              </a:rPr>
              <a:t>dalam</a:t>
            </a:r>
            <a:r>
              <a:rPr lang="en-US" sz="2200" dirty="0">
                <a:latin typeface="+mn-lt"/>
              </a:rPr>
              <a:t> </a:t>
            </a:r>
            <a:r>
              <a:rPr lang="en-US" sz="2200" dirty="0" err="1">
                <a:latin typeface="+mn-lt"/>
              </a:rPr>
              <a:t>pencapaian</a:t>
            </a:r>
            <a:r>
              <a:rPr lang="en-US" sz="2200" dirty="0">
                <a:latin typeface="+mn-lt"/>
              </a:rPr>
              <a:t> NZE</a:t>
            </a:r>
          </a:p>
          <a:p>
            <a:pPr>
              <a:lnSpc>
                <a:spcPct val="100000"/>
              </a:lnSpc>
              <a:spcBef>
                <a:spcPts val="400"/>
              </a:spcBef>
              <a:spcAft>
                <a:spcPts val="400"/>
              </a:spcAft>
            </a:pPr>
            <a:r>
              <a:rPr lang="en-US" sz="2200" dirty="0" err="1">
                <a:latin typeface="+mn-lt"/>
              </a:rPr>
              <a:t>Tantangan</a:t>
            </a:r>
            <a:r>
              <a:rPr lang="en-US" sz="2200" dirty="0">
                <a:latin typeface="+mn-lt"/>
              </a:rPr>
              <a:t> </a:t>
            </a:r>
            <a:r>
              <a:rPr lang="en-US" sz="2200" dirty="0" err="1">
                <a:latin typeface="+mn-lt"/>
              </a:rPr>
              <a:t>dalam</a:t>
            </a:r>
            <a:r>
              <a:rPr lang="en-US" sz="2200" dirty="0">
                <a:latin typeface="+mn-lt"/>
              </a:rPr>
              <a:t> </a:t>
            </a:r>
            <a:r>
              <a:rPr lang="en-US" sz="2200" dirty="0" err="1">
                <a:latin typeface="+mn-lt"/>
              </a:rPr>
              <a:t>pencapaian</a:t>
            </a:r>
            <a:r>
              <a:rPr lang="en-US" sz="2200" dirty="0">
                <a:latin typeface="+mn-lt"/>
              </a:rPr>
              <a:t> NDC (target </a:t>
            </a:r>
            <a:r>
              <a:rPr lang="en-US" sz="2200" dirty="0" err="1">
                <a:latin typeface="+mn-lt"/>
              </a:rPr>
              <a:t>mitigasi</a:t>
            </a:r>
            <a:r>
              <a:rPr lang="en-US" sz="2200" dirty="0">
                <a:latin typeface="+mn-lt"/>
              </a:rPr>
              <a:t>): kebutuhan dana yang </a:t>
            </a:r>
            <a:r>
              <a:rPr lang="en-US" sz="2200" dirty="0" err="1">
                <a:latin typeface="+mn-lt"/>
              </a:rPr>
              <a:t>besar</a:t>
            </a:r>
            <a:r>
              <a:rPr lang="en-US" sz="2200" dirty="0">
                <a:latin typeface="+mn-lt"/>
              </a:rPr>
              <a:t> dan </a:t>
            </a:r>
            <a:r>
              <a:rPr lang="en-US" sz="2200" dirty="0" err="1">
                <a:latin typeface="+mn-lt"/>
              </a:rPr>
              <a:t>pentingnya</a:t>
            </a:r>
            <a:r>
              <a:rPr lang="en-US" sz="2200" dirty="0">
                <a:latin typeface="+mn-lt"/>
              </a:rPr>
              <a:t> akses </a:t>
            </a:r>
            <a:r>
              <a:rPr lang="en-US" sz="2200" dirty="0" err="1">
                <a:latin typeface="+mn-lt"/>
              </a:rPr>
              <a:t>kepada</a:t>
            </a:r>
            <a:r>
              <a:rPr lang="en-US" sz="2200" dirty="0">
                <a:latin typeface="+mn-lt"/>
              </a:rPr>
              <a:t> </a:t>
            </a:r>
            <a:r>
              <a:rPr lang="en-US" sz="2200" dirty="0" err="1">
                <a:latin typeface="+mn-lt"/>
              </a:rPr>
              <a:t>teknologi</a:t>
            </a:r>
            <a:r>
              <a:rPr lang="en-US" sz="2200" dirty="0">
                <a:latin typeface="+mn-lt"/>
              </a:rPr>
              <a:t> </a:t>
            </a:r>
            <a:r>
              <a:rPr lang="en-US" sz="2200" dirty="0" err="1">
                <a:latin typeface="+mn-lt"/>
              </a:rPr>
              <a:t>terkini</a:t>
            </a:r>
            <a:r>
              <a:rPr lang="en-US" sz="2200" dirty="0">
                <a:latin typeface="+mn-lt"/>
              </a:rPr>
              <a:t> dengan </a:t>
            </a:r>
            <a:r>
              <a:rPr lang="en-US" sz="2200" dirty="0" err="1">
                <a:latin typeface="+mn-lt"/>
              </a:rPr>
              <a:t>potensi</a:t>
            </a:r>
            <a:r>
              <a:rPr lang="en-US" sz="2200" dirty="0">
                <a:latin typeface="+mn-lt"/>
              </a:rPr>
              <a:t> </a:t>
            </a:r>
            <a:r>
              <a:rPr lang="en-US" sz="2200" dirty="0" err="1">
                <a:latin typeface="+mn-lt"/>
              </a:rPr>
              <a:t>penurunan</a:t>
            </a:r>
            <a:r>
              <a:rPr lang="en-US" sz="2200" dirty="0">
                <a:latin typeface="+mn-lt"/>
              </a:rPr>
              <a:t> </a:t>
            </a:r>
            <a:r>
              <a:rPr lang="en-US" sz="2200" dirty="0" err="1">
                <a:latin typeface="+mn-lt"/>
              </a:rPr>
              <a:t>emisi</a:t>
            </a:r>
            <a:r>
              <a:rPr lang="en-US" sz="2200" dirty="0">
                <a:latin typeface="+mn-lt"/>
              </a:rPr>
              <a:t> GRK </a:t>
            </a:r>
            <a:r>
              <a:rPr lang="en-US" sz="2200" dirty="0" err="1">
                <a:latin typeface="+mn-lt"/>
              </a:rPr>
              <a:t>tinggi</a:t>
            </a:r>
            <a:endParaRPr lang="en-US" sz="2200" dirty="0">
              <a:latin typeface="+mn-lt"/>
            </a:endParaRPr>
          </a:p>
          <a:p>
            <a:pPr>
              <a:lnSpc>
                <a:spcPct val="100000"/>
              </a:lnSpc>
              <a:spcBef>
                <a:spcPts val="400"/>
              </a:spcBef>
              <a:spcAft>
                <a:spcPts val="400"/>
              </a:spcAft>
            </a:pPr>
            <a:r>
              <a:rPr lang="en-US" sz="2200" b="1" dirty="0" err="1">
                <a:solidFill>
                  <a:srgbClr val="C00000"/>
                </a:solidFill>
                <a:latin typeface="+mn-lt"/>
              </a:rPr>
              <a:t>Keterbatasan</a:t>
            </a:r>
            <a:r>
              <a:rPr lang="en-US" sz="2200" b="1" dirty="0">
                <a:solidFill>
                  <a:srgbClr val="C00000"/>
                </a:solidFill>
                <a:latin typeface="+mn-lt"/>
              </a:rPr>
              <a:t> dana </a:t>
            </a:r>
            <a:r>
              <a:rPr lang="en-US" sz="2200" b="1" dirty="0" err="1">
                <a:solidFill>
                  <a:srgbClr val="C00000"/>
                </a:solidFill>
                <a:latin typeface="+mn-lt"/>
              </a:rPr>
              <a:t>domestik</a:t>
            </a:r>
            <a:r>
              <a:rPr lang="en-US" sz="2200" b="1" dirty="0">
                <a:solidFill>
                  <a:srgbClr val="C00000"/>
                </a:solidFill>
                <a:latin typeface="+mn-lt"/>
              </a:rPr>
              <a:t>, baik </a:t>
            </a:r>
            <a:r>
              <a:rPr lang="en-US" sz="2200" b="1" dirty="0" err="1">
                <a:solidFill>
                  <a:srgbClr val="C00000"/>
                </a:solidFill>
                <a:latin typeface="+mn-lt"/>
              </a:rPr>
              <a:t>publik</a:t>
            </a:r>
            <a:r>
              <a:rPr lang="en-US" sz="2200" b="1" dirty="0">
                <a:solidFill>
                  <a:srgbClr val="C00000"/>
                </a:solidFill>
                <a:latin typeface="+mn-lt"/>
              </a:rPr>
              <a:t> maupun non-</a:t>
            </a:r>
            <a:r>
              <a:rPr lang="en-US" sz="2200" b="1" dirty="0" err="1">
                <a:solidFill>
                  <a:srgbClr val="C00000"/>
                </a:solidFill>
                <a:latin typeface="+mn-lt"/>
              </a:rPr>
              <a:t>publik</a:t>
            </a:r>
            <a:endParaRPr lang="en-US" sz="2200" b="1" dirty="0">
              <a:solidFill>
                <a:srgbClr val="C00000"/>
              </a:solidFill>
              <a:latin typeface="+mn-lt"/>
            </a:endParaRPr>
          </a:p>
          <a:p>
            <a:pPr marL="0" lvl="1" indent="0">
              <a:lnSpc>
                <a:spcPct val="100000"/>
              </a:lnSpc>
              <a:spcBef>
                <a:spcPts val="400"/>
              </a:spcBef>
              <a:spcAft>
                <a:spcPts val="400"/>
              </a:spcAft>
              <a:buNone/>
            </a:pPr>
            <a:r>
              <a:rPr lang="en-US" sz="2200" b="1" dirty="0">
                <a:solidFill>
                  <a:srgbClr val="0070C0"/>
                </a:solidFill>
                <a:sym typeface="Wingdings" panose="05000000000000000000" pitchFamily="2" charset="2"/>
              </a:rPr>
              <a:t> </a:t>
            </a:r>
            <a:r>
              <a:rPr lang="en-US" sz="2200" b="1" dirty="0" err="1">
                <a:solidFill>
                  <a:srgbClr val="0070C0"/>
                </a:solidFill>
              </a:rPr>
              <a:t>Pentingnya</a:t>
            </a:r>
            <a:r>
              <a:rPr lang="en-US" sz="2200" b="1" dirty="0">
                <a:solidFill>
                  <a:srgbClr val="0070C0"/>
                </a:solidFill>
              </a:rPr>
              <a:t> dana </a:t>
            </a:r>
            <a:r>
              <a:rPr lang="en-US" sz="2200" b="1" dirty="0" err="1">
                <a:solidFill>
                  <a:srgbClr val="0070C0"/>
                </a:solidFill>
              </a:rPr>
              <a:t>internasional</a:t>
            </a:r>
            <a:r>
              <a:rPr lang="en-US" sz="2200" b="1" dirty="0">
                <a:solidFill>
                  <a:srgbClr val="0070C0"/>
                </a:solidFill>
              </a:rPr>
              <a:t> </a:t>
            </a:r>
            <a:r>
              <a:rPr lang="en-US" sz="2200" b="1" dirty="0" err="1">
                <a:solidFill>
                  <a:srgbClr val="0070C0"/>
                </a:solidFill>
              </a:rPr>
              <a:t>dalam</a:t>
            </a:r>
            <a:r>
              <a:rPr lang="en-US" sz="2200" b="1" dirty="0">
                <a:solidFill>
                  <a:srgbClr val="0070C0"/>
                </a:solidFill>
              </a:rPr>
              <a:t> </a:t>
            </a:r>
            <a:r>
              <a:rPr lang="en-US" sz="2200" b="1" dirty="0" err="1">
                <a:solidFill>
                  <a:srgbClr val="0070C0"/>
                </a:solidFill>
              </a:rPr>
              <a:t>bentuk</a:t>
            </a:r>
            <a:r>
              <a:rPr lang="en-US" sz="2200" b="1" dirty="0">
                <a:solidFill>
                  <a:srgbClr val="0070C0"/>
                </a:solidFill>
              </a:rPr>
              <a:t> </a:t>
            </a:r>
            <a:r>
              <a:rPr lang="en-US" sz="2200" b="1" dirty="0" err="1">
                <a:solidFill>
                  <a:srgbClr val="0070C0"/>
                </a:solidFill>
              </a:rPr>
              <a:t>investasi</a:t>
            </a:r>
            <a:r>
              <a:rPr lang="en-US" sz="2200" b="1" dirty="0">
                <a:solidFill>
                  <a:srgbClr val="0070C0"/>
                </a:solidFill>
              </a:rPr>
              <a:t> </a:t>
            </a:r>
            <a:r>
              <a:rPr lang="en-US" sz="2200" b="1" dirty="0" err="1">
                <a:solidFill>
                  <a:srgbClr val="0070C0"/>
                </a:solidFill>
              </a:rPr>
              <a:t>asing</a:t>
            </a:r>
            <a:r>
              <a:rPr lang="en-US" sz="2200" b="1" dirty="0">
                <a:solidFill>
                  <a:srgbClr val="0070C0"/>
                </a:solidFill>
              </a:rPr>
              <a:t> maupun kerja </a:t>
            </a:r>
            <a:r>
              <a:rPr lang="en-US" sz="2200" b="1" dirty="0" err="1">
                <a:solidFill>
                  <a:srgbClr val="0070C0"/>
                </a:solidFill>
              </a:rPr>
              <a:t>sama</a:t>
            </a:r>
            <a:r>
              <a:rPr lang="en-US" sz="2200" b="1" dirty="0">
                <a:solidFill>
                  <a:srgbClr val="0070C0"/>
                </a:solidFill>
              </a:rPr>
              <a:t> yang juga </a:t>
            </a:r>
            <a:r>
              <a:rPr lang="en-US" sz="2200" b="1" dirty="0" err="1">
                <a:solidFill>
                  <a:srgbClr val="0070C0"/>
                </a:solidFill>
              </a:rPr>
              <a:t>akan</a:t>
            </a:r>
            <a:r>
              <a:rPr lang="en-US" sz="2200" b="1" dirty="0">
                <a:solidFill>
                  <a:srgbClr val="0070C0"/>
                </a:solidFill>
              </a:rPr>
              <a:t> </a:t>
            </a:r>
            <a:r>
              <a:rPr lang="en-US" sz="2200" b="1" dirty="0" err="1">
                <a:solidFill>
                  <a:srgbClr val="0070C0"/>
                </a:solidFill>
              </a:rPr>
              <a:t>membawa</a:t>
            </a:r>
            <a:r>
              <a:rPr lang="en-US" sz="2200" b="1" dirty="0">
                <a:solidFill>
                  <a:srgbClr val="0070C0"/>
                </a:solidFill>
              </a:rPr>
              <a:t> </a:t>
            </a:r>
            <a:r>
              <a:rPr lang="en-US" sz="2200" b="1" dirty="0" err="1">
                <a:solidFill>
                  <a:srgbClr val="0070C0"/>
                </a:solidFill>
              </a:rPr>
              <a:t>teknologi</a:t>
            </a:r>
            <a:r>
              <a:rPr lang="en-US" sz="2200" b="1" dirty="0">
                <a:solidFill>
                  <a:srgbClr val="0070C0"/>
                </a:solidFill>
              </a:rPr>
              <a:t> </a:t>
            </a:r>
            <a:r>
              <a:rPr lang="en-US" sz="2200" b="1" dirty="0" err="1">
                <a:solidFill>
                  <a:srgbClr val="0070C0"/>
                </a:solidFill>
              </a:rPr>
              <a:t>rendah</a:t>
            </a:r>
            <a:r>
              <a:rPr lang="en-US" sz="2200" b="1" dirty="0">
                <a:solidFill>
                  <a:srgbClr val="0070C0"/>
                </a:solidFill>
              </a:rPr>
              <a:t> </a:t>
            </a:r>
            <a:r>
              <a:rPr lang="en-US" sz="2200" b="1" dirty="0" err="1">
                <a:solidFill>
                  <a:srgbClr val="0070C0"/>
                </a:solidFill>
              </a:rPr>
              <a:t>emisi</a:t>
            </a:r>
            <a:r>
              <a:rPr lang="en-US" sz="2200" b="1" dirty="0">
                <a:solidFill>
                  <a:srgbClr val="0070C0"/>
                </a:solidFill>
              </a:rPr>
              <a:t> GRK </a:t>
            </a:r>
          </a:p>
          <a:p>
            <a:pPr>
              <a:lnSpc>
                <a:spcPct val="100000"/>
              </a:lnSpc>
              <a:spcBef>
                <a:spcPts val="400"/>
              </a:spcBef>
              <a:spcAft>
                <a:spcPts val="400"/>
              </a:spcAft>
            </a:pPr>
            <a:r>
              <a:rPr lang="en-ID" sz="2200" dirty="0" err="1">
                <a:latin typeface="+mn-lt"/>
              </a:rPr>
              <a:t>Realita</a:t>
            </a:r>
            <a:r>
              <a:rPr lang="en-ID" sz="2200" dirty="0">
                <a:latin typeface="+mn-lt"/>
              </a:rPr>
              <a:t>: </a:t>
            </a:r>
            <a:r>
              <a:rPr lang="en-ID" sz="2200" dirty="0" err="1">
                <a:latin typeface="+mn-lt"/>
              </a:rPr>
              <a:t>semua</a:t>
            </a:r>
            <a:r>
              <a:rPr lang="en-ID" sz="2200" dirty="0">
                <a:latin typeface="+mn-lt"/>
              </a:rPr>
              <a:t> </a:t>
            </a:r>
            <a:r>
              <a:rPr lang="en-ID" sz="2200" dirty="0" err="1">
                <a:latin typeface="+mn-lt"/>
              </a:rPr>
              <a:t>pihak</a:t>
            </a:r>
            <a:r>
              <a:rPr lang="en-ID" sz="2200" dirty="0">
                <a:latin typeface="+mn-lt"/>
              </a:rPr>
              <a:t> di era </a:t>
            </a:r>
            <a:r>
              <a:rPr lang="en-ID" sz="2200" dirty="0" err="1">
                <a:latin typeface="+mn-lt"/>
              </a:rPr>
              <a:t>Persetujuan</a:t>
            </a:r>
            <a:r>
              <a:rPr lang="en-ID" sz="2200" dirty="0">
                <a:latin typeface="+mn-lt"/>
              </a:rPr>
              <a:t> Paris </a:t>
            </a:r>
            <a:r>
              <a:rPr lang="en-ID" sz="2200" dirty="0" err="1">
                <a:latin typeface="+mn-lt"/>
              </a:rPr>
              <a:t>memiliki</a:t>
            </a:r>
            <a:r>
              <a:rPr lang="en-ID" sz="2200" dirty="0">
                <a:latin typeface="+mn-lt"/>
              </a:rPr>
              <a:t> </a:t>
            </a:r>
            <a:r>
              <a:rPr lang="en-ID" sz="2200" dirty="0" err="1">
                <a:latin typeface="+mn-lt"/>
              </a:rPr>
              <a:t>kebutuhan</a:t>
            </a:r>
            <a:r>
              <a:rPr lang="en-ID" sz="2200" dirty="0">
                <a:latin typeface="+mn-lt"/>
              </a:rPr>
              <a:t> </a:t>
            </a:r>
            <a:r>
              <a:rPr lang="en-ID" sz="2200" dirty="0" err="1">
                <a:latin typeface="+mn-lt"/>
              </a:rPr>
              <a:t>akan</a:t>
            </a:r>
            <a:r>
              <a:rPr lang="en-ID" sz="2200" dirty="0">
                <a:latin typeface="+mn-lt"/>
              </a:rPr>
              <a:t> unit </a:t>
            </a:r>
            <a:r>
              <a:rPr lang="en-ID" sz="2200" dirty="0" err="1">
                <a:latin typeface="+mn-lt"/>
              </a:rPr>
              <a:t>reduksi</a:t>
            </a:r>
            <a:r>
              <a:rPr lang="en-ID" sz="2200" dirty="0">
                <a:latin typeface="+mn-lt"/>
              </a:rPr>
              <a:t> </a:t>
            </a:r>
            <a:r>
              <a:rPr lang="en-ID" sz="2200" dirty="0" err="1">
                <a:latin typeface="+mn-lt"/>
              </a:rPr>
              <a:t>emisi</a:t>
            </a:r>
            <a:r>
              <a:rPr lang="en-ID" sz="2200" dirty="0">
                <a:latin typeface="+mn-lt"/>
              </a:rPr>
              <a:t> </a:t>
            </a:r>
            <a:r>
              <a:rPr lang="en-ID" sz="2200" dirty="0" err="1">
                <a:latin typeface="+mn-lt"/>
              </a:rPr>
              <a:t>atau</a:t>
            </a:r>
            <a:r>
              <a:rPr lang="en-ID" sz="2200" dirty="0">
                <a:latin typeface="+mn-lt"/>
              </a:rPr>
              <a:t> </a:t>
            </a:r>
            <a:r>
              <a:rPr lang="en-ID" sz="2200" dirty="0" err="1">
                <a:latin typeface="+mn-lt"/>
              </a:rPr>
              <a:t>kredit</a:t>
            </a:r>
            <a:r>
              <a:rPr lang="en-ID" sz="2200" dirty="0">
                <a:latin typeface="+mn-lt"/>
              </a:rPr>
              <a:t> </a:t>
            </a:r>
            <a:r>
              <a:rPr lang="en-ID" sz="2200" dirty="0" err="1">
                <a:latin typeface="+mn-lt"/>
              </a:rPr>
              <a:t>karbon</a:t>
            </a:r>
            <a:r>
              <a:rPr lang="en-ID" sz="2200" dirty="0">
                <a:latin typeface="+mn-lt"/>
              </a:rPr>
              <a:t>.</a:t>
            </a:r>
          </a:p>
          <a:p>
            <a:pPr>
              <a:lnSpc>
                <a:spcPct val="100000"/>
              </a:lnSpc>
              <a:spcBef>
                <a:spcPts val="400"/>
              </a:spcBef>
              <a:spcAft>
                <a:spcPts val="400"/>
              </a:spcAft>
              <a:buFont typeface="Wingdings" panose="05000000000000000000" pitchFamily="2" charset="2"/>
              <a:buChar char="à"/>
            </a:pPr>
            <a:r>
              <a:rPr lang="en-ID" sz="2200" b="1" dirty="0">
                <a:solidFill>
                  <a:srgbClr val="C00000"/>
                </a:solidFill>
                <a:latin typeface="+mn-lt"/>
                <a:sym typeface="Wingdings" panose="05000000000000000000" pitchFamily="2" charset="2"/>
              </a:rPr>
              <a:t>Investor </a:t>
            </a:r>
            <a:r>
              <a:rPr lang="en-ID" sz="2200" b="1" dirty="0" err="1">
                <a:solidFill>
                  <a:srgbClr val="C00000"/>
                </a:solidFill>
                <a:latin typeface="+mn-lt"/>
                <a:sym typeface="Wingdings" panose="05000000000000000000" pitchFamily="2" charset="2"/>
              </a:rPr>
              <a:t>asing</a:t>
            </a:r>
            <a:r>
              <a:rPr lang="en-ID" sz="2200" b="1" dirty="0">
                <a:solidFill>
                  <a:srgbClr val="C00000"/>
                </a:solidFill>
                <a:latin typeface="+mn-lt"/>
                <a:sym typeface="Wingdings" panose="05000000000000000000" pitchFamily="2" charset="2"/>
              </a:rPr>
              <a:t> </a:t>
            </a:r>
            <a:r>
              <a:rPr lang="en-ID" sz="2200" b="1" dirty="0" err="1">
                <a:solidFill>
                  <a:srgbClr val="C00000"/>
                </a:solidFill>
                <a:latin typeface="+mn-lt"/>
                <a:sym typeface="Wingdings" panose="05000000000000000000" pitchFamily="2" charset="2"/>
              </a:rPr>
              <a:t>mempersyaratkan</a:t>
            </a:r>
            <a:r>
              <a:rPr lang="en-ID" sz="2200" b="1" dirty="0">
                <a:solidFill>
                  <a:srgbClr val="C00000"/>
                </a:solidFill>
                <a:latin typeface="+mn-lt"/>
                <a:sym typeface="Wingdings" panose="05000000000000000000" pitchFamily="2" charset="2"/>
              </a:rPr>
              <a:t> </a:t>
            </a:r>
            <a:r>
              <a:rPr lang="en-ID" sz="2200" b="1" dirty="0" err="1">
                <a:solidFill>
                  <a:srgbClr val="C00000"/>
                </a:solidFill>
                <a:latin typeface="+mn-lt"/>
                <a:sym typeface="Wingdings" panose="05000000000000000000" pitchFamily="2" charset="2"/>
              </a:rPr>
              <a:t>pembagian</a:t>
            </a:r>
            <a:r>
              <a:rPr lang="en-ID" sz="2200" b="1" dirty="0">
                <a:solidFill>
                  <a:srgbClr val="C00000"/>
                </a:solidFill>
                <a:latin typeface="+mn-lt"/>
                <a:sym typeface="Wingdings" panose="05000000000000000000" pitchFamily="2" charset="2"/>
              </a:rPr>
              <a:t> unit </a:t>
            </a:r>
            <a:r>
              <a:rPr lang="en-ID" sz="2200" b="1" dirty="0" err="1">
                <a:solidFill>
                  <a:srgbClr val="C00000"/>
                </a:solidFill>
                <a:latin typeface="+mn-lt"/>
                <a:sym typeface="Wingdings" panose="05000000000000000000" pitchFamily="2" charset="2"/>
              </a:rPr>
              <a:t>reduksi</a:t>
            </a:r>
            <a:r>
              <a:rPr lang="en-ID" sz="2200" b="1" dirty="0">
                <a:solidFill>
                  <a:srgbClr val="C00000"/>
                </a:solidFill>
                <a:latin typeface="+mn-lt"/>
                <a:sym typeface="Wingdings" panose="05000000000000000000" pitchFamily="2" charset="2"/>
              </a:rPr>
              <a:t> </a:t>
            </a:r>
            <a:r>
              <a:rPr lang="en-ID" sz="2200" b="1" dirty="0" err="1">
                <a:solidFill>
                  <a:srgbClr val="C00000"/>
                </a:solidFill>
                <a:latin typeface="+mn-lt"/>
                <a:sym typeface="Wingdings" panose="05000000000000000000" pitchFamily="2" charset="2"/>
              </a:rPr>
              <a:t>emisi</a:t>
            </a:r>
            <a:r>
              <a:rPr lang="en-ID" sz="2200" b="1" dirty="0">
                <a:solidFill>
                  <a:srgbClr val="C00000"/>
                </a:solidFill>
                <a:latin typeface="+mn-lt"/>
                <a:sym typeface="Wingdings" panose="05000000000000000000" pitchFamily="2" charset="2"/>
              </a:rPr>
              <a:t> GRK</a:t>
            </a:r>
          </a:p>
          <a:p>
            <a:pPr marL="0" indent="0">
              <a:lnSpc>
                <a:spcPct val="100000"/>
              </a:lnSpc>
              <a:spcBef>
                <a:spcPts val="400"/>
              </a:spcBef>
              <a:spcAft>
                <a:spcPts val="400"/>
              </a:spcAft>
              <a:buNone/>
            </a:pPr>
            <a:endParaRPr lang="en-ID" sz="800" b="1" dirty="0">
              <a:solidFill>
                <a:srgbClr val="C00000"/>
              </a:solidFill>
              <a:latin typeface="+mn-lt"/>
              <a:sym typeface="Wingdings" panose="05000000000000000000" pitchFamily="2" charset="2"/>
            </a:endParaRPr>
          </a:p>
          <a:p>
            <a:pPr marL="0" indent="0">
              <a:lnSpc>
                <a:spcPct val="100000"/>
              </a:lnSpc>
              <a:spcBef>
                <a:spcPts val="400"/>
              </a:spcBef>
              <a:spcAft>
                <a:spcPts val="400"/>
              </a:spcAft>
              <a:buNone/>
            </a:pPr>
            <a:r>
              <a:rPr lang="en-ID" sz="2300" b="1" dirty="0" err="1">
                <a:latin typeface="+mn-lt"/>
              </a:rPr>
              <a:t>Tantangan</a:t>
            </a:r>
            <a:r>
              <a:rPr lang="en-ID" sz="2300" b="1" dirty="0">
                <a:latin typeface="+mn-lt"/>
              </a:rPr>
              <a:t> </a:t>
            </a:r>
            <a:r>
              <a:rPr lang="en-ID" sz="2300" b="1" dirty="0" err="1">
                <a:latin typeface="+mn-lt"/>
              </a:rPr>
              <a:t>bagi</a:t>
            </a:r>
            <a:r>
              <a:rPr lang="en-ID" sz="2300" b="1" dirty="0">
                <a:latin typeface="+mn-lt"/>
              </a:rPr>
              <a:t> AMS: </a:t>
            </a:r>
            <a:r>
              <a:rPr lang="en-ID" sz="2300" b="1" dirty="0" err="1">
                <a:latin typeface="+mn-lt"/>
              </a:rPr>
              <a:t>akankah</a:t>
            </a:r>
            <a:r>
              <a:rPr lang="en-ID" sz="2300" b="1" dirty="0">
                <a:latin typeface="+mn-lt"/>
              </a:rPr>
              <a:t> unit </a:t>
            </a:r>
            <a:r>
              <a:rPr lang="en-ID" sz="2300" b="1" dirty="0" err="1">
                <a:latin typeface="+mn-lt"/>
              </a:rPr>
              <a:t>reduksi</a:t>
            </a:r>
            <a:r>
              <a:rPr lang="en-ID" sz="2300" b="1" dirty="0">
                <a:latin typeface="+mn-lt"/>
              </a:rPr>
              <a:t> </a:t>
            </a:r>
            <a:r>
              <a:rPr lang="en-ID" sz="2300" b="1" dirty="0" err="1">
                <a:latin typeface="+mn-lt"/>
              </a:rPr>
              <a:t>emisi</a:t>
            </a:r>
            <a:r>
              <a:rPr lang="en-ID" sz="2300" b="1" dirty="0">
                <a:latin typeface="+mn-lt"/>
              </a:rPr>
              <a:t> GRK </a:t>
            </a:r>
            <a:r>
              <a:rPr lang="en-ID" sz="2300" b="1" dirty="0" err="1">
                <a:latin typeface="+mn-lt"/>
              </a:rPr>
              <a:t>digunakan</a:t>
            </a:r>
            <a:r>
              <a:rPr lang="en-ID" sz="2300" b="1" dirty="0">
                <a:latin typeface="+mn-lt"/>
              </a:rPr>
              <a:t> </a:t>
            </a:r>
            <a:r>
              <a:rPr lang="en-ID" sz="2300" b="1" dirty="0" err="1">
                <a:latin typeface="+mn-lt"/>
              </a:rPr>
              <a:t>untuk</a:t>
            </a:r>
            <a:r>
              <a:rPr lang="en-ID" sz="2300" b="1" dirty="0">
                <a:latin typeface="+mn-lt"/>
              </a:rPr>
              <a:t> </a:t>
            </a:r>
            <a:r>
              <a:rPr lang="en-ID" sz="2300" b="1" dirty="0" err="1">
                <a:latin typeface="+mn-lt"/>
              </a:rPr>
              <a:t>pencapaian</a:t>
            </a:r>
            <a:r>
              <a:rPr lang="en-ID" sz="2300" b="1" dirty="0">
                <a:latin typeface="+mn-lt"/>
              </a:rPr>
              <a:t> NDC </a:t>
            </a:r>
            <a:r>
              <a:rPr lang="en-ID" sz="2300" b="1" dirty="0" err="1">
                <a:latin typeface="+mn-lt"/>
              </a:rPr>
              <a:t>terlebih</a:t>
            </a:r>
            <a:r>
              <a:rPr lang="en-ID" sz="2300" b="1" dirty="0">
                <a:latin typeface="+mn-lt"/>
              </a:rPr>
              <a:t> </a:t>
            </a:r>
            <a:r>
              <a:rPr lang="en-ID" sz="2300" b="1" dirty="0" err="1">
                <a:latin typeface="+mn-lt"/>
              </a:rPr>
              <a:t>dahulu</a:t>
            </a:r>
            <a:r>
              <a:rPr lang="en-ID" sz="2300" b="1" dirty="0">
                <a:latin typeface="+mn-lt"/>
              </a:rPr>
              <a:t> </a:t>
            </a:r>
            <a:r>
              <a:rPr lang="en-ID" sz="2300" b="1" dirty="0" err="1">
                <a:latin typeface="+mn-lt"/>
              </a:rPr>
              <a:t>atau</a:t>
            </a:r>
            <a:r>
              <a:rPr lang="en-ID" sz="2300" b="1" dirty="0">
                <a:latin typeface="+mn-lt"/>
              </a:rPr>
              <a:t> unit </a:t>
            </a:r>
            <a:r>
              <a:rPr lang="en-ID" sz="2300" b="1" dirty="0" err="1">
                <a:latin typeface="+mn-lt"/>
              </a:rPr>
              <a:t>reduksi</a:t>
            </a:r>
            <a:r>
              <a:rPr lang="en-ID" sz="2300" b="1" dirty="0">
                <a:latin typeface="+mn-lt"/>
              </a:rPr>
              <a:t> </a:t>
            </a:r>
            <a:r>
              <a:rPr lang="en-ID" sz="2300" b="1" dirty="0" err="1">
                <a:latin typeface="+mn-lt"/>
              </a:rPr>
              <a:t>emisi</a:t>
            </a:r>
            <a:r>
              <a:rPr lang="en-ID" sz="2300" b="1" dirty="0">
                <a:latin typeface="+mn-lt"/>
              </a:rPr>
              <a:t> GRK </a:t>
            </a:r>
            <a:r>
              <a:rPr lang="en-ID" sz="2300" b="1" dirty="0" err="1">
                <a:latin typeface="+mn-lt"/>
              </a:rPr>
              <a:t>dapat</a:t>
            </a:r>
            <a:r>
              <a:rPr lang="en-ID" sz="2300" b="1" dirty="0">
                <a:latin typeface="+mn-lt"/>
              </a:rPr>
              <a:t> </a:t>
            </a:r>
            <a:r>
              <a:rPr lang="en-ID" sz="2300" b="1" dirty="0" err="1">
                <a:latin typeface="+mn-lt"/>
              </a:rPr>
              <a:t>dipindahtangankan</a:t>
            </a:r>
            <a:r>
              <a:rPr lang="en-ID" sz="2300" b="1" dirty="0">
                <a:latin typeface="+mn-lt"/>
              </a:rPr>
              <a:t> </a:t>
            </a:r>
            <a:r>
              <a:rPr lang="en-ID" sz="2300" b="1" dirty="0" err="1">
                <a:latin typeface="+mn-lt"/>
              </a:rPr>
              <a:t>untuk</a:t>
            </a:r>
            <a:r>
              <a:rPr lang="en-ID" sz="2300" b="1" dirty="0">
                <a:latin typeface="+mn-lt"/>
              </a:rPr>
              <a:t> </a:t>
            </a:r>
            <a:r>
              <a:rPr lang="en-ID" sz="2300" b="1" dirty="0" err="1">
                <a:latin typeface="+mn-lt"/>
              </a:rPr>
              <a:t>pemenuhan</a:t>
            </a:r>
            <a:r>
              <a:rPr lang="en-ID" sz="2300" b="1" dirty="0">
                <a:latin typeface="+mn-lt"/>
              </a:rPr>
              <a:t> NDC dan </a:t>
            </a:r>
            <a:r>
              <a:rPr lang="en-ID" sz="2300" b="1" dirty="0" err="1">
                <a:latin typeface="+mn-lt"/>
              </a:rPr>
              <a:t>kewajiban</a:t>
            </a:r>
            <a:r>
              <a:rPr lang="en-ID" sz="2300" b="1" dirty="0">
                <a:latin typeface="+mn-lt"/>
              </a:rPr>
              <a:t> </a:t>
            </a:r>
            <a:r>
              <a:rPr lang="en-ID" sz="2300" b="1" dirty="0" err="1">
                <a:latin typeface="+mn-lt"/>
              </a:rPr>
              <a:t>internasional</a:t>
            </a:r>
            <a:r>
              <a:rPr lang="en-ID" sz="2300" b="1" dirty="0">
                <a:latin typeface="+mn-lt"/>
              </a:rPr>
              <a:t> lain dan </a:t>
            </a:r>
            <a:r>
              <a:rPr lang="en-ID" sz="2300" b="1" dirty="0" err="1">
                <a:latin typeface="+mn-lt"/>
              </a:rPr>
              <a:t>mendapatkan</a:t>
            </a:r>
            <a:r>
              <a:rPr lang="en-ID" sz="2300" b="1" dirty="0">
                <a:latin typeface="+mn-lt"/>
              </a:rPr>
              <a:t> </a:t>
            </a:r>
            <a:r>
              <a:rPr lang="en-ID" sz="2300" b="1" dirty="0" err="1">
                <a:latin typeface="+mn-lt"/>
              </a:rPr>
              <a:t>dukungan</a:t>
            </a:r>
            <a:r>
              <a:rPr lang="en-ID" sz="2300" b="1" dirty="0">
                <a:latin typeface="+mn-lt"/>
              </a:rPr>
              <a:t> </a:t>
            </a:r>
            <a:r>
              <a:rPr lang="en-ID" sz="2300" b="1" dirty="0" err="1">
                <a:latin typeface="+mn-lt"/>
              </a:rPr>
              <a:t>pendanaan</a:t>
            </a:r>
            <a:r>
              <a:rPr lang="en-ID" sz="2300" b="1" dirty="0">
                <a:latin typeface="+mn-lt"/>
              </a:rPr>
              <a:t> dan </a:t>
            </a:r>
            <a:r>
              <a:rPr lang="en-ID" sz="2300" b="1" dirty="0" err="1">
                <a:latin typeface="+mn-lt"/>
              </a:rPr>
              <a:t>teknologi</a:t>
            </a:r>
            <a:r>
              <a:rPr lang="en-ID" sz="2300" b="1" dirty="0">
                <a:latin typeface="+mn-lt"/>
              </a:rPr>
              <a:t> </a:t>
            </a:r>
            <a:r>
              <a:rPr lang="en-ID" sz="2300" b="1" dirty="0" err="1">
                <a:latin typeface="+mn-lt"/>
              </a:rPr>
              <a:t>untuk</a:t>
            </a:r>
            <a:r>
              <a:rPr lang="en-ID" sz="2300" b="1" dirty="0">
                <a:latin typeface="+mn-lt"/>
              </a:rPr>
              <a:t> </a:t>
            </a:r>
            <a:r>
              <a:rPr lang="en-ID" sz="2300" b="1" dirty="0" err="1">
                <a:latin typeface="+mn-lt"/>
              </a:rPr>
              <a:t>pencapaian</a:t>
            </a:r>
            <a:r>
              <a:rPr lang="en-ID" sz="2300" b="1" dirty="0">
                <a:latin typeface="+mn-lt"/>
              </a:rPr>
              <a:t> NDC?</a:t>
            </a:r>
          </a:p>
          <a:p>
            <a:pPr>
              <a:lnSpc>
                <a:spcPct val="100000"/>
              </a:lnSpc>
              <a:spcBef>
                <a:spcPts val="400"/>
              </a:spcBef>
              <a:spcAft>
                <a:spcPts val="400"/>
              </a:spcAft>
            </a:pPr>
            <a:endParaRPr lang="en-US" sz="2200" dirty="0">
              <a:latin typeface="+mn-lt"/>
              <a:sym typeface="Wingdings" panose="05000000000000000000" pitchFamily="2" charset="2"/>
            </a:endParaRPr>
          </a:p>
        </p:txBody>
      </p:sp>
    </p:spTree>
    <p:extLst>
      <p:ext uri="{BB962C8B-B14F-4D97-AF65-F5344CB8AC3E}">
        <p14:creationId xmlns:p14="http://schemas.microsoft.com/office/powerpoint/2010/main" val="409574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874407" y="4660780"/>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8850702" y="1"/>
            <a:ext cx="3341297" cy="167352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sp>
        <p:nvSpPr>
          <p:cNvPr id="5" name="Rectangle 4">
            <a:extLst>
              <a:ext uri="{FF2B5EF4-FFF2-40B4-BE49-F238E27FC236}">
                <a16:creationId xmlns:a16="http://schemas.microsoft.com/office/drawing/2014/main" id="{F02A78F2-6D9E-2BAC-839A-6198A47D9F0D}"/>
              </a:ext>
            </a:extLst>
          </p:cNvPr>
          <p:cNvSpPr/>
          <p:nvPr/>
        </p:nvSpPr>
        <p:spPr>
          <a:xfrm>
            <a:off x="593963" y="229333"/>
            <a:ext cx="9719617" cy="1077218"/>
          </a:xfrm>
          <a:prstGeom prst="rect">
            <a:avLst/>
          </a:prstGeom>
        </p:spPr>
        <p:txBody>
          <a:bodyPr wrap="square">
            <a:spAutoFit/>
          </a:bodyPr>
          <a:lstStyle/>
          <a:p>
            <a:r>
              <a:rPr lang="en-US" sz="3200" b="1" dirty="0">
                <a:solidFill>
                  <a:schemeClr val="accent6">
                    <a:lumMod val="75000"/>
                  </a:schemeClr>
                </a:solidFill>
                <a:latin typeface="Corbel" panose="020B0503020204020204" pitchFamily="34" charset="0"/>
                <a:ea typeface="Merriweather" charset="0"/>
                <a:cs typeface="Merriweather" charset="0"/>
              </a:rPr>
              <a:t>Peluang dan </a:t>
            </a:r>
            <a:r>
              <a:rPr lang="en-US" sz="3200" b="1" dirty="0" err="1">
                <a:solidFill>
                  <a:schemeClr val="accent6">
                    <a:lumMod val="75000"/>
                  </a:schemeClr>
                </a:solidFill>
                <a:latin typeface="Corbel" panose="020B0503020204020204" pitchFamily="34" charset="0"/>
                <a:ea typeface="Merriweather" charset="0"/>
                <a:cs typeface="Merriweather" charset="0"/>
              </a:rPr>
              <a:t>Tantangan</a:t>
            </a:r>
            <a:r>
              <a:rPr lang="en-US" sz="3200" b="1" dirty="0">
                <a:solidFill>
                  <a:schemeClr val="accent6">
                    <a:lumMod val="75000"/>
                  </a:schemeClr>
                </a:solidFill>
                <a:latin typeface="Corbel" panose="020B0503020204020204" pitchFamily="34" charset="0"/>
                <a:ea typeface="Merriweather" charset="0"/>
                <a:cs typeface="Merriweather" charset="0"/>
              </a:rPr>
              <a:t> </a:t>
            </a:r>
            <a:r>
              <a:rPr lang="en-US" sz="3200" b="1" i="1" dirty="0">
                <a:solidFill>
                  <a:schemeClr val="accent6">
                    <a:lumMod val="75000"/>
                  </a:schemeClr>
                </a:solidFill>
                <a:latin typeface="Corbel" panose="020B0503020204020204" pitchFamily="34" charset="0"/>
                <a:ea typeface="Merriweather" charset="0"/>
                <a:cs typeface="Merriweather" charset="0"/>
              </a:rPr>
              <a:t>Carbon Pricing </a:t>
            </a:r>
            <a:r>
              <a:rPr lang="en-US" sz="3200" b="1" dirty="0">
                <a:solidFill>
                  <a:schemeClr val="accent6">
                    <a:lumMod val="75000"/>
                  </a:schemeClr>
                </a:solidFill>
                <a:latin typeface="Corbel" panose="020B0503020204020204" pitchFamily="34" charset="0"/>
                <a:ea typeface="Merriweather" charset="0"/>
                <a:cs typeface="Merriweather" charset="0"/>
              </a:rPr>
              <a:t>di Indonesia dan ASEAN </a:t>
            </a:r>
          </a:p>
        </p:txBody>
      </p:sp>
      <p:sp>
        <p:nvSpPr>
          <p:cNvPr id="2" name="Text Placeholder 9">
            <a:extLst>
              <a:ext uri="{FF2B5EF4-FFF2-40B4-BE49-F238E27FC236}">
                <a16:creationId xmlns:a16="http://schemas.microsoft.com/office/drawing/2014/main" id="{FE1185C7-C3C3-A2DE-C584-5242C92FB92A}"/>
              </a:ext>
            </a:extLst>
          </p:cNvPr>
          <p:cNvSpPr txBox="1">
            <a:spLocks/>
          </p:cNvSpPr>
          <p:nvPr/>
        </p:nvSpPr>
        <p:spPr>
          <a:xfrm>
            <a:off x="903767" y="1727993"/>
            <a:ext cx="10140751" cy="4565352"/>
          </a:xfrm>
          <a:prstGeom prst="rect">
            <a:avLst/>
          </a:prstGeom>
          <a:noFill/>
        </p:spPr>
        <p:txBody>
          <a:bodyPr wrap="square" rtlCol="0">
            <a:spAutoFit/>
          </a:bodyPr>
          <a:lstStyle>
            <a:defPPr>
              <a:defRPr lang="en-US"/>
            </a:defPPr>
            <a:lvl1pPr marL="342900" indent="-342900">
              <a:lnSpc>
                <a:spcPts val="3000"/>
              </a:lnSpc>
              <a:spcBef>
                <a:spcPts val="300"/>
              </a:spcBef>
              <a:spcAft>
                <a:spcPts val="300"/>
              </a:spcAft>
              <a:buFont typeface="Arial" panose="020B0604020202020204" pitchFamily="34" charset="0"/>
              <a:buChar char="•"/>
              <a:defRPr>
                <a:latin typeface="Helvetica Light" panose="020B0403020202020204" pitchFamily="34" charset="0"/>
                <a:ea typeface="Merriweather" charset="0"/>
                <a:cs typeface="Merriweather"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Bef>
                <a:spcPts val="400"/>
              </a:spcBef>
              <a:spcAft>
                <a:spcPts val="400"/>
              </a:spcAft>
            </a:pPr>
            <a:r>
              <a:rPr lang="en-ID" sz="2200" dirty="0" err="1">
                <a:latin typeface="+mn-lt"/>
              </a:rPr>
              <a:t>Berdasarkan</a:t>
            </a:r>
            <a:r>
              <a:rPr lang="en-ID" sz="2200" dirty="0">
                <a:latin typeface="+mn-lt"/>
              </a:rPr>
              <a:t> </a:t>
            </a:r>
            <a:r>
              <a:rPr lang="en-ID" sz="2200" dirty="0" err="1">
                <a:latin typeface="+mn-lt"/>
              </a:rPr>
              <a:t>Persetujuan</a:t>
            </a:r>
            <a:r>
              <a:rPr lang="en-ID" sz="2200" dirty="0">
                <a:latin typeface="+mn-lt"/>
              </a:rPr>
              <a:t> Paris, </a:t>
            </a:r>
            <a:r>
              <a:rPr lang="en-ID" sz="2200" dirty="0" err="1">
                <a:latin typeface="+mn-lt"/>
              </a:rPr>
              <a:t>semua</a:t>
            </a:r>
            <a:r>
              <a:rPr lang="en-ID" sz="2200" dirty="0">
                <a:latin typeface="+mn-lt"/>
              </a:rPr>
              <a:t> Para </a:t>
            </a:r>
            <a:r>
              <a:rPr lang="en-ID" sz="2200" dirty="0" err="1">
                <a:latin typeface="+mn-lt"/>
              </a:rPr>
              <a:t>Pihak</a:t>
            </a:r>
            <a:r>
              <a:rPr lang="en-ID" sz="2200" dirty="0">
                <a:latin typeface="+mn-lt"/>
              </a:rPr>
              <a:t> (</a:t>
            </a:r>
            <a:r>
              <a:rPr lang="en-ID" sz="2200" dirty="0" err="1">
                <a:latin typeface="+mn-lt"/>
              </a:rPr>
              <a:t>baik</a:t>
            </a:r>
            <a:r>
              <a:rPr lang="en-ID" sz="2200" dirty="0">
                <a:latin typeface="+mn-lt"/>
              </a:rPr>
              <a:t> negara </a:t>
            </a:r>
            <a:r>
              <a:rPr lang="en-ID" sz="2200" dirty="0" err="1">
                <a:latin typeface="+mn-lt"/>
              </a:rPr>
              <a:t>industri</a:t>
            </a:r>
            <a:r>
              <a:rPr lang="en-ID" sz="2200" dirty="0">
                <a:latin typeface="+mn-lt"/>
              </a:rPr>
              <a:t> </a:t>
            </a:r>
            <a:r>
              <a:rPr lang="en-ID" sz="2200" dirty="0" err="1">
                <a:latin typeface="+mn-lt"/>
              </a:rPr>
              <a:t>maupun</a:t>
            </a:r>
            <a:r>
              <a:rPr lang="en-ID" sz="2200" dirty="0">
                <a:latin typeface="+mn-lt"/>
              </a:rPr>
              <a:t> negara </a:t>
            </a:r>
            <a:r>
              <a:rPr lang="en-ID" sz="2200" dirty="0" err="1">
                <a:latin typeface="+mn-lt"/>
              </a:rPr>
              <a:t>berkembang</a:t>
            </a:r>
            <a:r>
              <a:rPr lang="en-ID" sz="2200" dirty="0">
                <a:latin typeface="+mn-lt"/>
              </a:rPr>
              <a:t>) </a:t>
            </a:r>
            <a:r>
              <a:rPr lang="en-ID" sz="2200" dirty="0" err="1">
                <a:latin typeface="+mn-lt"/>
              </a:rPr>
              <a:t>dapat</a:t>
            </a:r>
            <a:r>
              <a:rPr lang="en-ID" sz="2200" dirty="0">
                <a:latin typeface="+mn-lt"/>
              </a:rPr>
              <a:t> </a:t>
            </a:r>
            <a:r>
              <a:rPr lang="en-ID" sz="2200" dirty="0" err="1">
                <a:latin typeface="+mn-lt"/>
              </a:rPr>
              <a:t>menjadi</a:t>
            </a:r>
            <a:r>
              <a:rPr lang="en-ID" sz="2200" dirty="0">
                <a:latin typeface="+mn-lt"/>
              </a:rPr>
              <a:t> </a:t>
            </a:r>
            <a:r>
              <a:rPr lang="en-ID" sz="2200" dirty="0" err="1">
                <a:latin typeface="+mn-lt"/>
              </a:rPr>
              <a:t>penjual</a:t>
            </a:r>
            <a:r>
              <a:rPr lang="en-ID" sz="2200" dirty="0">
                <a:latin typeface="+mn-lt"/>
              </a:rPr>
              <a:t> dan </a:t>
            </a:r>
            <a:r>
              <a:rPr lang="en-ID" sz="2200" dirty="0" err="1">
                <a:latin typeface="+mn-lt"/>
              </a:rPr>
              <a:t>pembeli</a:t>
            </a:r>
            <a:r>
              <a:rPr lang="en-ID" sz="2200" dirty="0">
                <a:latin typeface="+mn-lt"/>
              </a:rPr>
              <a:t> </a:t>
            </a:r>
            <a:r>
              <a:rPr lang="en-ID" sz="2200" dirty="0" err="1">
                <a:latin typeface="+mn-lt"/>
              </a:rPr>
              <a:t>dalam</a:t>
            </a:r>
            <a:r>
              <a:rPr lang="en-ID" sz="2200" dirty="0">
                <a:latin typeface="+mn-lt"/>
              </a:rPr>
              <a:t> </a:t>
            </a:r>
            <a:r>
              <a:rPr lang="en-ID" sz="2200" dirty="0" err="1">
                <a:latin typeface="+mn-lt"/>
              </a:rPr>
              <a:t>perdagangan</a:t>
            </a:r>
            <a:r>
              <a:rPr lang="en-ID" sz="2200" dirty="0">
                <a:latin typeface="+mn-lt"/>
              </a:rPr>
              <a:t> </a:t>
            </a:r>
            <a:r>
              <a:rPr lang="en-ID" sz="2200" dirty="0" err="1">
                <a:latin typeface="+mn-lt"/>
              </a:rPr>
              <a:t>karbon</a:t>
            </a:r>
            <a:r>
              <a:rPr lang="en-ID" sz="2200" dirty="0">
                <a:latin typeface="+mn-lt"/>
              </a:rPr>
              <a:t> </a:t>
            </a:r>
            <a:r>
              <a:rPr lang="en-ID" sz="2200" dirty="0" err="1">
                <a:latin typeface="+mn-lt"/>
              </a:rPr>
              <a:t>mandatori</a:t>
            </a:r>
            <a:r>
              <a:rPr lang="en-ID" sz="2200" dirty="0">
                <a:latin typeface="+mn-lt"/>
              </a:rPr>
              <a:t> di </a:t>
            </a:r>
            <a:r>
              <a:rPr lang="en-ID" sz="2200" dirty="0" err="1">
                <a:latin typeface="+mn-lt"/>
              </a:rPr>
              <a:t>bawah</a:t>
            </a:r>
            <a:r>
              <a:rPr lang="en-ID" sz="2200" dirty="0">
                <a:latin typeface="+mn-lt"/>
              </a:rPr>
              <a:t> </a:t>
            </a:r>
            <a:r>
              <a:rPr lang="en-ID" sz="2200" dirty="0" err="1">
                <a:latin typeface="+mn-lt"/>
              </a:rPr>
              <a:t>Persetujuan</a:t>
            </a:r>
            <a:r>
              <a:rPr lang="en-ID" sz="2200" dirty="0">
                <a:latin typeface="+mn-lt"/>
              </a:rPr>
              <a:t> Paris</a:t>
            </a:r>
          </a:p>
          <a:p>
            <a:pPr marL="0" lvl="1">
              <a:spcBef>
                <a:spcPts val="400"/>
              </a:spcBef>
              <a:spcAft>
                <a:spcPts val="400"/>
              </a:spcAft>
            </a:pPr>
            <a:r>
              <a:rPr lang="en-ID" sz="2200" b="1" dirty="0">
                <a:solidFill>
                  <a:srgbClr val="0070C0"/>
                </a:solidFill>
                <a:sym typeface="Wingdings" panose="05000000000000000000" pitchFamily="2" charset="2"/>
              </a:rPr>
              <a:t> </a:t>
            </a:r>
            <a:r>
              <a:rPr lang="en-ID" sz="2200" b="1" dirty="0">
                <a:solidFill>
                  <a:srgbClr val="0070C0"/>
                </a:solidFill>
              </a:rPr>
              <a:t>AMS </a:t>
            </a:r>
            <a:r>
              <a:rPr lang="en-ID" sz="2200" b="1" dirty="0" err="1">
                <a:solidFill>
                  <a:srgbClr val="0070C0"/>
                </a:solidFill>
              </a:rPr>
              <a:t>perlu</a:t>
            </a:r>
            <a:r>
              <a:rPr lang="en-ID" sz="2200" b="1" dirty="0">
                <a:solidFill>
                  <a:srgbClr val="0070C0"/>
                </a:solidFill>
              </a:rPr>
              <a:t> </a:t>
            </a:r>
            <a:r>
              <a:rPr lang="en-ID" sz="2200" b="1" dirty="0" err="1">
                <a:solidFill>
                  <a:srgbClr val="0070C0"/>
                </a:solidFill>
              </a:rPr>
              <a:t>berkolaborasi</a:t>
            </a:r>
            <a:r>
              <a:rPr lang="en-ID" sz="2200" b="1" dirty="0">
                <a:solidFill>
                  <a:srgbClr val="0070C0"/>
                </a:solidFill>
              </a:rPr>
              <a:t> </a:t>
            </a:r>
            <a:r>
              <a:rPr lang="en-ID" sz="2200" b="1" dirty="0" err="1">
                <a:solidFill>
                  <a:srgbClr val="0070C0"/>
                </a:solidFill>
              </a:rPr>
              <a:t>untuk</a:t>
            </a:r>
            <a:r>
              <a:rPr lang="en-ID" sz="2200" b="1" dirty="0">
                <a:solidFill>
                  <a:srgbClr val="0070C0"/>
                </a:solidFill>
              </a:rPr>
              <a:t> </a:t>
            </a:r>
            <a:r>
              <a:rPr lang="en-ID" sz="2200" b="1" dirty="0" err="1">
                <a:solidFill>
                  <a:srgbClr val="0070C0"/>
                </a:solidFill>
              </a:rPr>
              <a:t>saling</a:t>
            </a:r>
            <a:r>
              <a:rPr lang="en-ID" sz="2200" b="1" dirty="0">
                <a:solidFill>
                  <a:srgbClr val="0070C0"/>
                </a:solidFill>
              </a:rPr>
              <a:t> </a:t>
            </a:r>
            <a:r>
              <a:rPr lang="en-ID" sz="2200" b="1" dirty="0" err="1">
                <a:solidFill>
                  <a:srgbClr val="0070C0"/>
                </a:solidFill>
              </a:rPr>
              <a:t>mendukung</a:t>
            </a:r>
            <a:r>
              <a:rPr lang="en-ID" sz="2200" b="1" dirty="0">
                <a:solidFill>
                  <a:srgbClr val="0070C0"/>
                </a:solidFill>
              </a:rPr>
              <a:t> </a:t>
            </a:r>
            <a:r>
              <a:rPr lang="en-ID" sz="2200" b="1" dirty="0" err="1">
                <a:solidFill>
                  <a:srgbClr val="0070C0"/>
                </a:solidFill>
              </a:rPr>
              <a:t>pencapaian</a:t>
            </a:r>
            <a:r>
              <a:rPr lang="en-ID" sz="2200" b="1" dirty="0">
                <a:solidFill>
                  <a:srgbClr val="0070C0"/>
                </a:solidFill>
              </a:rPr>
              <a:t> target NDC dan NZE</a:t>
            </a:r>
          </a:p>
          <a:p>
            <a:pPr>
              <a:lnSpc>
                <a:spcPct val="100000"/>
              </a:lnSpc>
              <a:spcBef>
                <a:spcPts val="400"/>
              </a:spcBef>
              <a:spcAft>
                <a:spcPts val="400"/>
              </a:spcAft>
            </a:pPr>
            <a:r>
              <a:rPr lang="en-ID" sz="2200" dirty="0">
                <a:latin typeface="+mn-lt"/>
              </a:rPr>
              <a:t>AMS </a:t>
            </a:r>
            <a:r>
              <a:rPr lang="en-ID" sz="2200" dirty="0" err="1">
                <a:latin typeface="+mn-lt"/>
              </a:rPr>
              <a:t>dengan</a:t>
            </a:r>
            <a:r>
              <a:rPr lang="en-ID" sz="2200" dirty="0">
                <a:latin typeface="+mn-lt"/>
              </a:rPr>
              <a:t> </a:t>
            </a:r>
            <a:r>
              <a:rPr lang="en-ID" sz="2200" dirty="0" err="1">
                <a:latin typeface="+mn-lt"/>
              </a:rPr>
              <a:t>emisi</a:t>
            </a:r>
            <a:r>
              <a:rPr lang="en-ID" sz="2200" dirty="0">
                <a:latin typeface="+mn-lt"/>
              </a:rPr>
              <a:t> GRK </a:t>
            </a:r>
            <a:r>
              <a:rPr lang="en-ID" sz="2200" dirty="0" err="1">
                <a:latin typeface="+mn-lt"/>
              </a:rPr>
              <a:t>tinggi</a:t>
            </a:r>
            <a:r>
              <a:rPr lang="en-ID" sz="2200" dirty="0">
                <a:latin typeface="+mn-lt"/>
              </a:rPr>
              <a:t> dan </a:t>
            </a:r>
            <a:r>
              <a:rPr lang="en-ID" sz="2200" dirty="0" err="1">
                <a:latin typeface="+mn-lt"/>
              </a:rPr>
              <a:t>kebutuhan</a:t>
            </a:r>
            <a:r>
              <a:rPr lang="en-ID" sz="2200" dirty="0">
                <a:latin typeface="+mn-lt"/>
              </a:rPr>
              <a:t> </a:t>
            </a:r>
            <a:r>
              <a:rPr lang="en-ID" sz="2200" dirty="0" err="1">
                <a:latin typeface="+mn-lt"/>
              </a:rPr>
              <a:t>penurunan</a:t>
            </a:r>
            <a:r>
              <a:rPr lang="en-ID" sz="2200" dirty="0">
                <a:latin typeface="+mn-lt"/>
              </a:rPr>
              <a:t> </a:t>
            </a:r>
            <a:r>
              <a:rPr lang="en-ID" sz="2200" dirty="0" err="1">
                <a:latin typeface="+mn-lt"/>
              </a:rPr>
              <a:t>emisi</a:t>
            </a:r>
            <a:r>
              <a:rPr lang="en-ID" sz="2200" dirty="0">
                <a:latin typeface="+mn-lt"/>
              </a:rPr>
              <a:t> GRK </a:t>
            </a:r>
            <a:r>
              <a:rPr lang="en-ID" sz="2200" dirty="0" err="1">
                <a:latin typeface="+mn-lt"/>
              </a:rPr>
              <a:t>besar</a:t>
            </a:r>
            <a:r>
              <a:rPr lang="en-ID" sz="2200" dirty="0">
                <a:latin typeface="+mn-lt"/>
              </a:rPr>
              <a:t> </a:t>
            </a:r>
            <a:r>
              <a:rPr lang="en-ID" sz="2200" dirty="0" err="1">
                <a:latin typeface="+mn-lt"/>
              </a:rPr>
              <a:t>dapat</a:t>
            </a:r>
            <a:r>
              <a:rPr lang="en-ID" sz="2200" dirty="0">
                <a:latin typeface="+mn-lt"/>
              </a:rPr>
              <a:t> </a:t>
            </a:r>
            <a:r>
              <a:rPr lang="en-ID" sz="2200" dirty="0" err="1">
                <a:latin typeface="+mn-lt"/>
              </a:rPr>
              <a:t>membeli</a:t>
            </a:r>
            <a:r>
              <a:rPr lang="en-ID" sz="2200" dirty="0">
                <a:latin typeface="+mn-lt"/>
              </a:rPr>
              <a:t> </a:t>
            </a:r>
            <a:r>
              <a:rPr lang="en-ID" sz="2200" dirty="0" err="1">
                <a:latin typeface="+mn-lt"/>
              </a:rPr>
              <a:t>dari</a:t>
            </a:r>
            <a:r>
              <a:rPr lang="en-ID" sz="2200" dirty="0">
                <a:latin typeface="+mn-lt"/>
              </a:rPr>
              <a:t> AMS </a:t>
            </a:r>
            <a:r>
              <a:rPr lang="en-ID" sz="2200" dirty="0" err="1">
                <a:latin typeface="+mn-lt"/>
              </a:rPr>
              <a:t>dengan</a:t>
            </a:r>
            <a:r>
              <a:rPr lang="en-ID" sz="2200" dirty="0">
                <a:latin typeface="+mn-lt"/>
              </a:rPr>
              <a:t> </a:t>
            </a:r>
            <a:r>
              <a:rPr lang="en-ID" sz="2200" dirty="0" err="1">
                <a:latin typeface="+mn-lt"/>
              </a:rPr>
              <a:t>emisi</a:t>
            </a:r>
            <a:r>
              <a:rPr lang="en-ID" sz="2200" dirty="0">
                <a:latin typeface="+mn-lt"/>
              </a:rPr>
              <a:t> GRK </a:t>
            </a:r>
            <a:r>
              <a:rPr lang="en-ID" sz="2200" dirty="0" err="1">
                <a:latin typeface="+mn-lt"/>
              </a:rPr>
              <a:t>rendah</a:t>
            </a:r>
            <a:r>
              <a:rPr lang="en-ID" sz="2200" dirty="0">
                <a:latin typeface="+mn-lt"/>
              </a:rPr>
              <a:t> yang </a:t>
            </a:r>
            <a:r>
              <a:rPr lang="en-ID" sz="2200" dirty="0" err="1">
                <a:latin typeface="+mn-lt"/>
              </a:rPr>
              <a:t>akan</a:t>
            </a:r>
            <a:r>
              <a:rPr lang="en-ID" sz="2200" dirty="0">
                <a:latin typeface="+mn-lt"/>
              </a:rPr>
              <a:t> </a:t>
            </a:r>
            <a:r>
              <a:rPr lang="en-ID" sz="2200" dirty="0" err="1">
                <a:latin typeface="+mn-lt"/>
              </a:rPr>
              <a:t>membantu</a:t>
            </a:r>
            <a:r>
              <a:rPr lang="en-ID" sz="2200" dirty="0">
                <a:latin typeface="+mn-lt"/>
              </a:rPr>
              <a:t> </a:t>
            </a:r>
            <a:r>
              <a:rPr lang="en-ID" sz="2200" dirty="0" err="1">
                <a:latin typeface="+mn-lt"/>
              </a:rPr>
              <a:t>pendanaan</a:t>
            </a:r>
            <a:r>
              <a:rPr lang="en-ID" sz="2200" dirty="0">
                <a:latin typeface="+mn-lt"/>
              </a:rPr>
              <a:t> </a:t>
            </a:r>
            <a:r>
              <a:rPr lang="en-ID" sz="2200" dirty="0" err="1">
                <a:latin typeface="+mn-lt"/>
              </a:rPr>
              <a:t>serta</a:t>
            </a:r>
            <a:r>
              <a:rPr lang="en-ID" sz="2200" dirty="0">
                <a:latin typeface="+mn-lt"/>
              </a:rPr>
              <a:t> </a:t>
            </a:r>
            <a:r>
              <a:rPr lang="en-ID" sz="2200" dirty="0" err="1">
                <a:latin typeface="+mn-lt"/>
              </a:rPr>
              <a:t>akses</a:t>
            </a:r>
            <a:r>
              <a:rPr lang="en-ID" sz="2200" dirty="0">
                <a:latin typeface="+mn-lt"/>
              </a:rPr>
              <a:t> </a:t>
            </a:r>
            <a:r>
              <a:rPr lang="en-ID" sz="2200" dirty="0" err="1">
                <a:latin typeface="+mn-lt"/>
              </a:rPr>
              <a:t>terhadap</a:t>
            </a:r>
            <a:r>
              <a:rPr lang="en-ID" sz="2200" dirty="0">
                <a:latin typeface="+mn-lt"/>
              </a:rPr>
              <a:t> </a:t>
            </a:r>
            <a:r>
              <a:rPr lang="en-ID" sz="2200" dirty="0" err="1">
                <a:latin typeface="+mn-lt"/>
              </a:rPr>
              <a:t>teknologi</a:t>
            </a:r>
            <a:endParaRPr lang="en-ID" sz="2200" dirty="0">
              <a:latin typeface="+mn-lt"/>
            </a:endParaRPr>
          </a:p>
          <a:p>
            <a:pPr>
              <a:lnSpc>
                <a:spcPct val="100000"/>
              </a:lnSpc>
              <a:spcBef>
                <a:spcPts val="400"/>
              </a:spcBef>
              <a:spcAft>
                <a:spcPts val="400"/>
              </a:spcAft>
            </a:pPr>
            <a:r>
              <a:rPr lang="en-ID" sz="2200" dirty="0" err="1">
                <a:latin typeface="+mn-lt"/>
              </a:rPr>
              <a:t>Saat</a:t>
            </a:r>
            <a:r>
              <a:rPr lang="en-ID" sz="2200" dirty="0">
                <a:latin typeface="+mn-lt"/>
              </a:rPr>
              <a:t> </a:t>
            </a:r>
            <a:r>
              <a:rPr lang="en-ID" sz="2200" dirty="0" err="1">
                <a:latin typeface="+mn-lt"/>
              </a:rPr>
              <a:t>ini</a:t>
            </a:r>
            <a:r>
              <a:rPr lang="en-ID" sz="2200" dirty="0">
                <a:latin typeface="+mn-lt"/>
              </a:rPr>
              <a:t>, </a:t>
            </a:r>
            <a:r>
              <a:rPr lang="en-ID" sz="2200" dirty="0" err="1">
                <a:latin typeface="+mn-lt"/>
              </a:rPr>
              <a:t>beberapa</a:t>
            </a:r>
            <a:r>
              <a:rPr lang="en-ID" sz="2200" dirty="0">
                <a:latin typeface="+mn-lt"/>
              </a:rPr>
              <a:t> AMS </a:t>
            </a:r>
            <a:r>
              <a:rPr lang="en-ID" sz="2200" dirty="0" err="1">
                <a:latin typeface="+mn-lt"/>
              </a:rPr>
              <a:t>telah</a:t>
            </a:r>
            <a:r>
              <a:rPr lang="en-ID" sz="2200" dirty="0">
                <a:latin typeface="+mn-lt"/>
              </a:rPr>
              <a:t> </a:t>
            </a:r>
            <a:r>
              <a:rPr lang="en-ID" sz="2200" dirty="0" err="1">
                <a:latin typeface="+mn-lt"/>
              </a:rPr>
              <a:t>aktif</a:t>
            </a:r>
            <a:r>
              <a:rPr lang="en-ID" sz="2200" dirty="0">
                <a:latin typeface="+mn-lt"/>
              </a:rPr>
              <a:t> </a:t>
            </a:r>
            <a:r>
              <a:rPr lang="en-ID" sz="2200" dirty="0" err="1">
                <a:latin typeface="+mn-lt"/>
              </a:rPr>
              <a:t>menerapkan</a:t>
            </a:r>
            <a:r>
              <a:rPr lang="en-ID" sz="2200" dirty="0">
                <a:latin typeface="+mn-lt"/>
              </a:rPr>
              <a:t> </a:t>
            </a:r>
            <a:r>
              <a:rPr lang="en-ID" sz="2200" i="1" dirty="0">
                <a:latin typeface="+mn-lt"/>
              </a:rPr>
              <a:t>carbon pricing </a:t>
            </a:r>
            <a:r>
              <a:rPr lang="en-ID" sz="2200" dirty="0" err="1">
                <a:latin typeface="+mn-lt"/>
              </a:rPr>
              <a:t>baik</a:t>
            </a:r>
            <a:r>
              <a:rPr lang="en-ID" sz="2200" dirty="0">
                <a:latin typeface="+mn-lt"/>
              </a:rPr>
              <a:t> </a:t>
            </a:r>
            <a:r>
              <a:rPr lang="en-ID" sz="2200" dirty="0" err="1">
                <a:latin typeface="+mn-lt"/>
              </a:rPr>
              <a:t>secara</a:t>
            </a:r>
            <a:r>
              <a:rPr lang="en-ID" sz="2200" dirty="0">
                <a:latin typeface="+mn-lt"/>
              </a:rPr>
              <a:t> </a:t>
            </a:r>
            <a:r>
              <a:rPr lang="en-ID" sz="2200" dirty="0" err="1">
                <a:latin typeface="+mn-lt"/>
              </a:rPr>
              <a:t>domestik</a:t>
            </a:r>
            <a:r>
              <a:rPr lang="en-ID" sz="2200" dirty="0">
                <a:latin typeface="+mn-lt"/>
              </a:rPr>
              <a:t> </a:t>
            </a:r>
            <a:r>
              <a:rPr lang="en-ID" sz="2200" dirty="0" err="1">
                <a:latin typeface="+mn-lt"/>
              </a:rPr>
              <a:t>maupun</a:t>
            </a:r>
            <a:r>
              <a:rPr lang="en-ID" sz="2200" dirty="0">
                <a:latin typeface="+mn-lt"/>
              </a:rPr>
              <a:t> </a:t>
            </a:r>
            <a:r>
              <a:rPr lang="en-ID" sz="2200" dirty="0" err="1">
                <a:latin typeface="+mn-lt"/>
              </a:rPr>
              <a:t>internasional</a:t>
            </a:r>
            <a:r>
              <a:rPr lang="en-ID" sz="2200" dirty="0">
                <a:latin typeface="+mn-lt"/>
              </a:rPr>
              <a:t>. Singapura, Malaysia dan Indonesia </a:t>
            </a:r>
            <a:r>
              <a:rPr lang="en-ID" sz="2200" dirty="0" err="1">
                <a:latin typeface="+mn-lt"/>
              </a:rPr>
              <a:t>telah</a:t>
            </a:r>
            <a:r>
              <a:rPr lang="en-ID" sz="2200" dirty="0">
                <a:latin typeface="+mn-lt"/>
              </a:rPr>
              <a:t> </a:t>
            </a:r>
            <a:r>
              <a:rPr lang="en-ID" sz="2200" dirty="0" err="1">
                <a:latin typeface="+mn-lt"/>
              </a:rPr>
              <a:t>mengoperasikan</a:t>
            </a:r>
            <a:r>
              <a:rPr lang="en-ID" sz="2200" dirty="0">
                <a:latin typeface="+mn-lt"/>
              </a:rPr>
              <a:t> bursa </a:t>
            </a:r>
            <a:r>
              <a:rPr lang="en-ID" sz="2200" dirty="0" err="1">
                <a:latin typeface="+mn-lt"/>
              </a:rPr>
              <a:t>karbon</a:t>
            </a:r>
            <a:r>
              <a:rPr lang="en-ID" sz="2200" dirty="0">
                <a:latin typeface="+mn-lt"/>
              </a:rPr>
              <a:t>, </a:t>
            </a:r>
            <a:r>
              <a:rPr lang="en-ID" sz="2200" dirty="0" err="1">
                <a:latin typeface="+mn-lt"/>
              </a:rPr>
              <a:t>baik</a:t>
            </a:r>
            <a:r>
              <a:rPr lang="en-ID" sz="2200" dirty="0">
                <a:latin typeface="+mn-lt"/>
              </a:rPr>
              <a:t> </a:t>
            </a:r>
            <a:r>
              <a:rPr lang="en-ID" sz="2200" dirty="0" err="1">
                <a:latin typeface="+mn-lt"/>
              </a:rPr>
              <a:t>bagi</a:t>
            </a:r>
            <a:r>
              <a:rPr lang="en-ID" sz="2200" dirty="0">
                <a:latin typeface="+mn-lt"/>
              </a:rPr>
              <a:t> </a:t>
            </a:r>
            <a:r>
              <a:rPr lang="en-ID" sz="2200" dirty="0" err="1">
                <a:latin typeface="+mn-lt"/>
              </a:rPr>
              <a:t>perdagangan</a:t>
            </a:r>
            <a:r>
              <a:rPr lang="en-ID" sz="2200" dirty="0">
                <a:latin typeface="+mn-lt"/>
              </a:rPr>
              <a:t> </a:t>
            </a:r>
            <a:r>
              <a:rPr lang="en-ID" sz="2200" dirty="0" err="1">
                <a:latin typeface="+mn-lt"/>
              </a:rPr>
              <a:t>domestik</a:t>
            </a:r>
            <a:r>
              <a:rPr lang="en-ID" sz="2200" dirty="0">
                <a:latin typeface="+mn-lt"/>
              </a:rPr>
              <a:t> </a:t>
            </a:r>
            <a:r>
              <a:rPr lang="en-ID" sz="2200" dirty="0" err="1">
                <a:latin typeface="+mn-lt"/>
              </a:rPr>
              <a:t>maupun</a:t>
            </a:r>
            <a:r>
              <a:rPr lang="en-ID" sz="2200" dirty="0">
                <a:latin typeface="+mn-lt"/>
              </a:rPr>
              <a:t> </a:t>
            </a:r>
            <a:r>
              <a:rPr lang="en-ID" sz="2200" dirty="0" err="1">
                <a:latin typeface="+mn-lt"/>
              </a:rPr>
              <a:t>internasional</a:t>
            </a:r>
            <a:r>
              <a:rPr lang="en-ID" sz="2200" dirty="0">
                <a:latin typeface="+mn-lt"/>
              </a:rPr>
              <a:t>. </a:t>
            </a:r>
          </a:p>
          <a:p>
            <a:pPr>
              <a:lnSpc>
                <a:spcPct val="100000"/>
              </a:lnSpc>
              <a:spcBef>
                <a:spcPts val="400"/>
              </a:spcBef>
              <a:spcAft>
                <a:spcPts val="400"/>
              </a:spcAft>
            </a:pPr>
            <a:r>
              <a:rPr lang="en-US" sz="2200" dirty="0">
                <a:latin typeface="+mn-lt"/>
                <a:sym typeface="Wingdings" panose="05000000000000000000" pitchFamily="2" charset="2"/>
              </a:rPr>
              <a:t>Singapura </a:t>
            </a:r>
            <a:r>
              <a:rPr lang="en-US" sz="2200" dirty="0" err="1">
                <a:latin typeface="+mn-lt"/>
                <a:sym typeface="Wingdings" panose="05000000000000000000" pitchFamily="2" charset="2"/>
              </a:rPr>
              <a:t>telah</a:t>
            </a:r>
            <a:r>
              <a:rPr lang="en-US" sz="2200" dirty="0">
                <a:latin typeface="+mn-lt"/>
                <a:sym typeface="Wingdings" panose="05000000000000000000" pitchFamily="2" charset="2"/>
              </a:rPr>
              <a:t> </a:t>
            </a:r>
            <a:r>
              <a:rPr lang="en-US" sz="2200" dirty="0" err="1">
                <a:latin typeface="+mn-lt"/>
                <a:sym typeface="Wingdings" panose="05000000000000000000" pitchFamily="2" charset="2"/>
              </a:rPr>
              <a:t>menerapkan</a:t>
            </a:r>
            <a:r>
              <a:rPr lang="en-US" sz="2200" dirty="0">
                <a:latin typeface="+mn-lt"/>
                <a:sym typeface="Wingdings" panose="05000000000000000000" pitchFamily="2" charset="2"/>
              </a:rPr>
              <a:t> </a:t>
            </a:r>
            <a:r>
              <a:rPr lang="en-US" sz="2200" dirty="0" err="1">
                <a:latin typeface="+mn-lt"/>
                <a:sym typeface="Wingdings" panose="05000000000000000000" pitchFamily="2" charset="2"/>
              </a:rPr>
              <a:t>pajak</a:t>
            </a:r>
            <a:r>
              <a:rPr lang="en-US" sz="2200" dirty="0">
                <a:latin typeface="+mn-lt"/>
                <a:sym typeface="Wingdings" panose="05000000000000000000" pitchFamily="2" charset="2"/>
              </a:rPr>
              <a:t> </a:t>
            </a:r>
            <a:r>
              <a:rPr lang="en-US" sz="2200" dirty="0" err="1">
                <a:latin typeface="+mn-lt"/>
                <a:sym typeface="Wingdings" panose="05000000000000000000" pitchFamily="2" charset="2"/>
              </a:rPr>
              <a:t>karbon</a:t>
            </a:r>
            <a:r>
              <a:rPr lang="en-US" sz="2200" dirty="0">
                <a:latin typeface="+mn-lt"/>
                <a:sym typeface="Wingdings" panose="05000000000000000000" pitchFamily="2" charset="2"/>
              </a:rPr>
              <a:t> </a:t>
            </a:r>
            <a:r>
              <a:rPr lang="en-US" sz="2200" dirty="0" err="1">
                <a:latin typeface="+mn-lt"/>
                <a:sym typeface="Wingdings" panose="05000000000000000000" pitchFamily="2" charset="2"/>
              </a:rPr>
              <a:t>secara</a:t>
            </a:r>
            <a:r>
              <a:rPr lang="en-US" sz="2200" dirty="0">
                <a:latin typeface="+mn-lt"/>
                <a:sym typeface="Wingdings" panose="05000000000000000000" pitchFamily="2" charset="2"/>
              </a:rPr>
              <a:t> langsung (</a:t>
            </a:r>
            <a:r>
              <a:rPr lang="en-US" sz="2200" i="1" dirty="0">
                <a:latin typeface="+mn-lt"/>
                <a:sym typeface="Wingdings" panose="05000000000000000000" pitchFamily="2" charset="2"/>
              </a:rPr>
              <a:t>cap and tax</a:t>
            </a:r>
            <a:r>
              <a:rPr lang="en-US" sz="2200" dirty="0">
                <a:latin typeface="+mn-lt"/>
                <a:sym typeface="Wingdings" panose="05000000000000000000" pitchFamily="2" charset="2"/>
              </a:rPr>
              <a:t>), Indonesia </a:t>
            </a:r>
            <a:r>
              <a:rPr lang="en-US" sz="2200" dirty="0" err="1">
                <a:latin typeface="+mn-lt"/>
                <a:sym typeface="Wingdings" panose="05000000000000000000" pitchFamily="2" charset="2"/>
              </a:rPr>
              <a:t>sedang</a:t>
            </a:r>
            <a:r>
              <a:rPr lang="en-US" sz="2200" dirty="0">
                <a:latin typeface="+mn-lt"/>
                <a:sym typeface="Wingdings" panose="05000000000000000000" pitchFamily="2" charset="2"/>
              </a:rPr>
              <a:t> </a:t>
            </a:r>
            <a:r>
              <a:rPr lang="en-US" sz="2200" dirty="0" err="1">
                <a:latin typeface="+mn-lt"/>
                <a:sym typeface="Wingdings" panose="05000000000000000000" pitchFamily="2" charset="2"/>
              </a:rPr>
              <a:t>mempersiapkan</a:t>
            </a:r>
            <a:r>
              <a:rPr lang="en-US" sz="2200" dirty="0">
                <a:latin typeface="+mn-lt"/>
                <a:sym typeface="Wingdings" panose="05000000000000000000" pitchFamily="2" charset="2"/>
              </a:rPr>
              <a:t> berbagai </a:t>
            </a:r>
            <a:r>
              <a:rPr lang="en-US" sz="2200" dirty="0" err="1">
                <a:latin typeface="+mn-lt"/>
                <a:sym typeface="Wingdings" panose="05000000000000000000" pitchFamily="2" charset="2"/>
              </a:rPr>
              <a:t>opsi</a:t>
            </a:r>
            <a:r>
              <a:rPr lang="en-US" sz="2200" dirty="0">
                <a:latin typeface="+mn-lt"/>
                <a:sym typeface="Wingdings" panose="05000000000000000000" pitchFamily="2" charset="2"/>
              </a:rPr>
              <a:t> </a:t>
            </a:r>
            <a:r>
              <a:rPr lang="en-US" sz="2200" dirty="0" err="1">
                <a:latin typeface="+mn-lt"/>
                <a:sym typeface="Wingdings" panose="05000000000000000000" pitchFamily="2" charset="2"/>
              </a:rPr>
              <a:t>pajak</a:t>
            </a:r>
            <a:r>
              <a:rPr lang="en-US" sz="2200" dirty="0">
                <a:latin typeface="+mn-lt"/>
                <a:sym typeface="Wingdings" panose="05000000000000000000" pitchFamily="2" charset="2"/>
              </a:rPr>
              <a:t> </a:t>
            </a:r>
            <a:r>
              <a:rPr lang="en-US" sz="2200" dirty="0" err="1">
                <a:latin typeface="+mn-lt"/>
                <a:sym typeface="Wingdings" panose="05000000000000000000" pitchFamily="2" charset="2"/>
              </a:rPr>
              <a:t>karbon</a:t>
            </a:r>
            <a:r>
              <a:rPr lang="en-US" sz="2200" dirty="0">
                <a:latin typeface="+mn-lt"/>
                <a:sym typeface="Wingdings" panose="05000000000000000000" pitchFamily="2" charset="2"/>
              </a:rPr>
              <a:t> </a:t>
            </a:r>
          </a:p>
        </p:txBody>
      </p:sp>
    </p:spTree>
    <p:extLst>
      <p:ext uri="{BB962C8B-B14F-4D97-AF65-F5344CB8AC3E}">
        <p14:creationId xmlns:p14="http://schemas.microsoft.com/office/powerpoint/2010/main" val="175868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3972" y="3858322"/>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9277815" y="1"/>
            <a:ext cx="2914184" cy="122663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graphicFrame>
        <p:nvGraphicFramePr>
          <p:cNvPr id="9" name="Table 8">
            <a:extLst>
              <a:ext uri="{FF2B5EF4-FFF2-40B4-BE49-F238E27FC236}">
                <a16:creationId xmlns:a16="http://schemas.microsoft.com/office/drawing/2014/main" id="{1D9517FC-DB7E-F8A6-1C45-C868C5BEE2E0}"/>
              </a:ext>
            </a:extLst>
          </p:cNvPr>
          <p:cNvGraphicFramePr>
            <a:graphicFrameLocks noGrp="1"/>
          </p:cNvGraphicFramePr>
          <p:nvPr/>
        </p:nvGraphicFramePr>
        <p:xfrm>
          <a:off x="418642" y="588447"/>
          <a:ext cx="11270254" cy="5447600"/>
        </p:xfrm>
        <a:graphic>
          <a:graphicData uri="http://schemas.openxmlformats.org/drawingml/2006/table">
            <a:tbl>
              <a:tblPr/>
              <a:tblGrid>
                <a:gridCol w="998135">
                  <a:extLst>
                    <a:ext uri="{9D8B030D-6E8A-4147-A177-3AD203B41FA5}">
                      <a16:colId xmlns:a16="http://schemas.microsoft.com/office/drawing/2014/main" val="508589069"/>
                    </a:ext>
                  </a:extLst>
                </a:gridCol>
                <a:gridCol w="1312765">
                  <a:extLst>
                    <a:ext uri="{9D8B030D-6E8A-4147-A177-3AD203B41FA5}">
                      <a16:colId xmlns:a16="http://schemas.microsoft.com/office/drawing/2014/main" val="2452238037"/>
                    </a:ext>
                  </a:extLst>
                </a:gridCol>
                <a:gridCol w="1095780">
                  <a:extLst>
                    <a:ext uri="{9D8B030D-6E8A-4147-A177-3AD203B41FA5}">
                      <a16:colId xmlns:a16="http://schemas.microsoft.com/office/drawing/2014/main" val="2391383278"/>
                    </a:ext>
                  </a:extLst>
                </a:gridCol>
                <a:gridCol w="1008987">
                  <a:extLst>
                    <a:ext uri="{9D8B030D-6E8A-4147-A177-3AD203B41FA5}">
                      <a16:colId xmlns:a16="http://schemas.microsoft.com/office/drawing/2014/main" val="2914607181"/>
                    </a:ext>
                  </a:extLst>
                </a:gridCol>
                <a:gridCol w="1128327">
                  <a:extLst>
                    <a:ext uri="{9D8B030D-6E8A-4147-A177-3AD203B41FA5}">
                      <a16:colId xmlns:a16="http://schemas.microsoft.com/office/drawing/2014/main" val="358946587"/>
                    </a:ext>
                  </a:extLst>
                </a:gridCol>
                <a:gridCol w="1410412">
                  <a:extLst>
                    <a:ext uri="{9D8B030D-6E8A-4147-A177-3AD203B41FA5}">
                      <a16:colId xmlns:a16="http://schemas.microsoft.com/office/drawing/2014/main" val="2572957428"/>
                    </a:ext>
                  </a:extLst>
                </a:gridCol>
                <a:gridCol w="258210">
                  <a:extLst>
                    <a:ext uri="{9D8B030D-6E8A-4147-A177-3AD203B41FA5}">
                      <a16:colId xmlns:a16="http://schemas.microsoft.com/office/drawing/2014/main" val="891795641"/>
                    </a:ext>
                  </a:extLst>
                </a:gridCol>
                <a:gridCol w="1649092">
                  <a:extLst>
                    <a:ext uri="{9D8B030D-6E8A-4147-A177-3AD203B41FA5}">
                      <a16:colId xmlns:a16="http://schemas.microsoft.com/office/drawing/2014/main" val="2930029012"/>
                    </a:ext>
                  </a:extLst>
                </a:gridCol>
                <a:gridCol w="2408546">
                  <a:extLst>
                    <a:ext uri="{9D8B030D-6E8A-4147-A177-3AD203B41FA5}">
                      <a16:colId xmlns:a16="http://schemas.microsoft.com/office/drawing/2014/main" val="695366915"/>
                    </a:ext>
                  </a:extLst>
                </a:gridCol>
              </a:tblGrid>
              <a:tr h="139479">
                <a:tc rowSpan="2">
                  <a:txBody>
                    <a:bodyPr/>
                    <a:lstStyle/>
                    <a:p>
                      <a:pPr fontAlgn="t"/>
                      <a:br>
                        <a:rPr lang="en-ID" sz="1200">
                          <a:effectLst/>
                          <a:latin typeface="+mn-lt"/>
                        </a:rPr>
                      </a:b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t">
                        <a:spcBef>
                          <a:spcPts val="0"/>
                        </a:spcBef>
                        <a:spcAft>
                          <a:spcPts val="0"/>
                        </a:spcAft>
                      </a:pPr>
                      <a:r>
                        <a:rPr lang="en-ID" sz="1200" b="1" i="0" u="none" strike="noStrike">
                          <a:solidFill>
                            <a:srgbClr val="000000"/>
                          </a:solidFill>
                          <a:effectLst/>
                          <a:latin typeface="+mn-lt"/>
                        </a:rPr>
                        <a:t>Domestic Carbon Pricing Instrument</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gridSpan="4">
                  <a:txBody>
                    <a:bodyPr/>
                    <a:lstStyle/>
                    <a:p>
                      <a:pPr algn="ctr" rtl="0" fontAlgn="t">
                        <a:spcBef>
                          <a:spcPts val="0"/>
                        </a:spcBef>
                        <a:spcAft>
                          <a:spcPts val="0"/>
                        </a:spcAft>
                      </a:pPr>
                      <a:r>
                        <a:rPr lang="en-ID" sz="1200" b="1" i="0" u="none" strike="noStrike">
                          <a:solidFill>
                            <a:srgbClr val="000000"/>
                          </a:solidFill>
                          <a:effectLst/>
                          <a:latin typeface="+mn-lt"/>
                        </a:rPr>
                        <a:t>International Carbon Pricing Instrument</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rowSpan="2">
                  <a:txBody>
                    <a:bodyPr/>
                    <a:lstStyle/>
                    <a:p>
                      <a:pPr algn="ctr" rtl="0" fontAlgn="t">
                        <a:spcBef>
                          <a:spcPts val="0"/>
                        </a:spcBef>
                        <a:spcAft>
                          <a:spcPts val="0"/>
                        </a:spcAft>
                      </a:pPr>
                      <a:r>
                        <a:rPr lang="en-ID" sz="1200" b="1" i="0" u="none" strike="noStrike">
                          <a:solidFill>
                            <a:srgbClr val="000000"/>
                          </a:solidFill>
                          <a:effectLst/>
                          <a:latin typeface="+mn-lt"/>
                        </a:rPr>
                        <a:t>Voluntary Carbon Market</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164207"/>
                  </a:ext>
                </a:extLst>
              </a:tr>
              <a:tr h="245535">
                <a:tc vMerge="1">
                  <a:txBody>
                    <a:bodyPr/>
                    <a:lstStyle/>
                    <a:p>
                      <a:endParaRPr lang="en-ID"/>
                    </a:p>
                  </a:txBody>
                  <a:tcPr/>
                </a:tc>
                <a:tc>
                  <a:txBody>
                    <a:bodyPr/>
                    <a:lstStyle/>
                    <a:p>
                      <a:pPr algn="ctr" rtl="0" fontAlgn="t">
                        <a:spcBef>
                          <a:spcPts val="0"/>
                        </a:spcBef>
                        <a:spcAft>
                          <a:spcPts val="0"/>
                        </a:spcAft>
                      </a:pPr>
                      <a:r>
                        <a:rPr lang="en-ID" sz="1200" b="1" i="0" u="none" strike="noStrike">
                          <a:solidFill>
                            <a:srgbClr val="000000"/>
                          </a:solidFill>
                          <a:effectLst/>
                          <a:latin typeface="+mn-lt"/>
                        </a:rPr>
                        <a:t>Emission Trading</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D" sz="1200" b="1" i="0" u="none" strike="noStrike">
                          <a:solidFill>
                            <a:srgbClr val="000000"/>
                          </a:solidFill>
                          <a:effectLst/>
                          <a:latin typeface="+mn-lt"/>
                        </a:rPr>
                        <a:t>Carbon Offset</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D" sz="1200" b="1" i="0" u="none" strike="noStrike">
                          <a:solidFill>
                            <a:srgbClr val="000000"/>
                          </a:solidFill>
                          <a:effectLst/>
                          <a:latin typeface="+mn-lt"/>
                        </a:rPr>
                        <a:t>Carbon Tax</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D" sz="1200" b="1" i="0" u="none" strike="noStrike">
                          <a:solidFill>
                            <a:srgbClr val="000000"/>
                          </a:solidFill>
                          <a:effectLst/>
                          <a:latin typeface="+mn-lt"/>
                        </a:rPr>
                        <a:t>Result-based Payment</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mn-lt"/>
                        </a:rPr>
                        <a:t>Emission Trading (part of Art6.2)</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spcBef>
                          <a:spcPts val="0"/>
                        </a:spcBef>
                        <a:spcAft>
                          <a:spcPts val="0"/>
                        </a:spcAft>
                      </a:pPr>
                      <a:r>
                        <a:rPr lang="en-ID" sz="1200" b="1" i="0" u="none" strike="noStrike">
                          <a:solidFill>
                            <a:srgbClr val="000000"/>
                          </a:solidFill>
                          <a:effectLst/>
                          <a:latin typeface="+mn-lt"/>
                        </a:rPr>
                        <a:t>Carbon Offset (Art6.2 &amp; Art6.4)</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vMerge="1">
                  <a:txBody>
                    <a:bodyPr/>
                    <a:lstStyle/>
                    <a:p>
                      <a:endParaRPr lang="en-ID"/>
                    </a:p>
                  </a:txBody>
                  <a:tcPr/>
                </a:tc>
                <a:extLst>
                  <a:ext uri="{0D108BD9-81ED-4DB2-BD59-A6C34878D82A}">
                    <a16:rowId xmlns:a16="http://schemas.microsoft.com/office/drawing/2014/main" val="2045343139"/>
                  </a:ext>
                </a:extLst>
              </a:tr>
              <a:tr h="775818">
                <a:tc>
                  <a:txBody>
                    <a:bodyPr/>
                    <a:lstStyle/>
                    <a:p>
                      <a:pPr rtl="0" fontAlgn="t">
                        <a:spcBef>
                          <a:spcPts val="0"/>
                        </a:spcBef>
                        <a:spcAft>
                          <a:spcPts val="0"/>
                        </a:spcAft>
                      </a:pPr>
                      <a:r>
                        <a:rPr lang="en-US" sz="1200" b="1" i="0" u="none" strike="noStrike">
                          <a:solidFill>
                            <a:srgbClr val="000000"/>
                          </a:solidFill>
                          <a:effectLst/>
                          <a:latin typeface="+mn-lt"/>
                        </a:rPr>
                        <a:t>Ownership of emission reduction units</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rtl="0" fontAlgn="t">
                        <a:spcBef>
                          <a:spcPts val="0"/>
                        </a:spcBef>
                        <a:spcAft>
                          <a:spcPts val="0"/>
                        </a:spcAft>
                      </a:pPr>
                      <a:r>
                        <a:rPr lang="en-US" sz="1200" b="0" i="0" u="none" strike="noStrike">
                          <a:solidFill>
                            <a:srgbClr val="000000"/>
                          </a:solidFill>
                          <a:effectLst/>
                          <a:latin typeface="+mn-lt"/>
                        </a:rPr>
                        <a:t>Stay in the country and be part of its NDC</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a:txBody>
                    <a:bodyPr/>
                    <a:lstStyle/>
                    <a:p>
                      <a:pPr rtl="0" fontAlgn="t">
                        <a:spcBef>
                          <a:spcPts val="0"/>
                        </a:spcBef>
                        <a:spcAft>
                          <a:spcPts val="0"/>
                        </a:spcAft>
                      </a:pPr>
                      <a:r>
                        <a:rPr lang="en-ID" sz="1200" b="0" i="0" u="none" strike="noStrike">
                          <a:solidFill>
                            <a:srgbClr val="000000"/>
                          </a:solidFill>
                          <a:effectLst/>
                          <a:latin typeface="+mn-lt"/>
                        </a:rPr>
                        <a:t>Not applicable</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Stay in the country and be part of its NDC</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1200" b="0" i="0" u="none" strike="noStrike">
                          <a:solidFill>
                            <a:srgbClr val="000000"/>
                          </a:solidFill>
                          <a:effectLst/>
                          <a:latin typeface="+mn-lt"/>
                        </a:rPr>
                        <a:t>To be transferred out to the acquiring party and be part of its NDC or CORSIA commitment </a:t>
                      </a:r>
                      <a:endParaRPr lang="en-US" sz="1200">
                        <a:effectLst/>
                        <a:latin typeface="+mn-lt"/>
                      </a:endParaRPr>
                    </a:p>
                    <a:p>
                      <a:pPr rtl="0" fontAlgn="t">
                        <a:spcBef>
                          <a:spcPts val="0"/>
                        </a:spcBef>
                        <a:spcAft>
                          <a:spcPts val="0"/>
                        </a:spcAft>
                      </a:pPr>
                      <a:r>
                        <a:rPr lang="en-US" sz="1200" b="0" i="0" u="none" strike="noStrike">
                          <a:solidFill>
                            <a:srgbClr val="000000"/>
                          </a:solidFill>
                          <a:effectLst/>
                          <a:latin typeface="+mn-lt"/>
                        </a:rPr>
                        <a:t>To be transferred out to the acquiring party and be part of its NDC or CORSIA commitment </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a:txBody>
                    <a:bodyPr/>
                    <a:lstStyle/>
                    <a:p>
                      <a:pPr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mn-lt"/>
                        </a:rPr>
                        <a:t>Stay in the country and be part of its NDC if the acquiring party decided not to use it to fulfil its international commitment (NDC and/or CORSIA)</a:t>
                      </a:r>
                    </a:p>
                    <a:p>
                      <a:pPr rtl="0" fontAlgn="base">
                        <a:spcBef>
                          <a:spcPts val="0"/>
                        </a:spcBef>
                        <a:spcAft>
                          <a:spcPts val="800"/>
                        </a:spcAft>
                        <a:buFont typeface="Arial" panose="020B0604020202020204" pitchFamily="34" charset="0"/>
                        <a:buChar char="•"/>
                      </a:pPr>
                      <a:r>
                        <a:rPr lang="en-US" sz="1200" b="0" i="0" u="none" strike="noStrike">
                          <a:solidFill>
                            <a:srgbClr val="000000"/>
                          </a:solidFill>
                          <a:effectLst/>
                          <a:latin typeface="+mn-lt"/>
                        </a:rPr>
                        <a:t>To be transferred out to the acquiring and be part of its NDC and/or CORSIA commitment if decided so</a:t>
                      </a: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346055"/>
                  </a:ext>
                </a:extLst>
              </a:tr>
              <a:tr h="245535">
                <a:tc>
                  <a:txBody>
                    <a:bodyPr/>
                    <a:lstStyle/>
                    <a:p>
                      <a:pPr rtl="0" fontAlgn="t">
                        <a:spcBef>
                          <a:spcPts val="0"/>
                        </a:spcBef>
                        <a:spcAft>
                          <a:spcPts val="0"/>
                        </a:spcAft>
                      </a:pPr>
                      <a:r>
                        <a:rPr lang="en-ID" sz="1200" b="1" i="0" u="none" strike="noStrike">
                          <a:solidFill>
                            <a:srgbClr val="000000"/>
                          </a:solidFill>
                          <a:effectLst/>
                          <a:latin typeface="+mn-lt"/>
                        </a:rPr>
                        <a:t>Source of finance</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rtl="0" fontAlgn="t">
                        <a:spcBef>
                          <a:spcPts val="0"/>
                        </a:spcBef>
                        <a:spcAft>
                          <a:spcPts val="0"/>
                        </a:spcAft>
                      </a:pPr>
                      <a:r>
                        <a:rPr lang="en-ID" sz="1200" b="0" i="0" u="none" strike="noStrike">
                          <a:solidFill>
                            <a:srgbClr val="000000"/>
                          </a:solidFill>
                          <a:effectLst/>
                          <a:latin typeface="+mn-lt"/>
                        </a:rPr>
                        <a:t>Domestic buyer</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a:txBody>
                    <a:bodyPr/>
                    <a:lstStyle/>
                    <a:p>
                      <a:pPr rtl="0" fontAlgn="t">
                        <a:spcBef>
                          <a:spcPts val="0"/>
                        </a:spcBef>
                        <a:spcAft>
                          <a:spcPts val="0"/>
                        </a:spcAft>
                      </a:pPr>
                      <a:r>
                        <a:rPr lang="en-ID" sz="1200" b="0" i="0" u="none" strike="noStrike">
                          <a:solidFill>
                            <a:srgbClr val="000000"/>
                          </a:solidFill>
                          <a:effectLst/>
                          <a:latin typeface="+mn-lt"/>
                        </a:rPr>
                        <a:t>Not applicable</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ID" sz="1200" b="0" i="0" u="none" strike="noStrike">
                          <a:solidFill>
                            <a:srgbClr val="000000"/>
                          </a:solidFill>
                          <a:effectLst/>
                          <a:latin typeface="+mn-lt"/>
                        </a:rPr>
                        <a:t>Foreign funder</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1200" b="0" i="0" u="none" strike="noStrike">
                          <a:solidFill>
                            <a:srgbClr val="000000"/>
                          </a:solidFill>
                          <a:effectLst/>
                          <a:latin typeface="+mn-lt"/>
                        </a:rPr>
                        <a:t>Foreign funder or foreign buyer</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a:txBody>
                    <a:bodyPr/>
                    <a:lstStyle/>
                    <a:p>
                      <a:pPr rtl="0" fontAlgn="t">
                        <a:spcBef>
                          <a:spcPts val="0"/>
                        </a:spcBef>
                        <a:spcAft>
                          <a:spcPts val="0"/>
                        </a:spcAft>
                      </a:pPr>
                      <a:r>
                        <a:rPr lang="en-US" sz="1200" b="0" i="0" u="none" strike="noStrike">
                          <a:solidFill>
                            <a:srgbClr val="000000"/>
                          </a:solidFill>
                          <a:effectLst/>
                          <a:latin typeface="+mn-lt"/>
                        </a:rPr>
                        <a:t>Can be either domestic funder/buyer or foreign funder/buyer</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16913"/>
                  </a:ext>
                </a:extLst>
              </a:tr>
              <a:tr h="1730328">
                <a:tc>
                  <a:txBody>
                    <a:bodyPr/>
                    <a:lstStyle/>
                    <a:p>
                      <a:pPr rtl="0" fontAlgn="t">
                        <a:spcBef>
                          <a:spcPts val="0"/>
                        </a:spcBef>
                        <a:spcAft>
                          <a:spcPts val="0"/>
                        </a:spcAft>
                      </a:pPr>
                      <a:r>
                        <a:rPr lang="en-ID" sz="1200" b="1" i="0" u="none" strike="noStrike">
                          <a:solidFill>
                            <a:srgbClr val="000000"/>
                          </a:solidFill>
                          <a:effectLst/>
                          <a:latin typeface="+mn-lt"/>
                        </a:rPr>
                        <a:t>Price setting</a:t>
                      </a:r>
                      <a:endParaRPr lang="en-ID"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Price of allocated allowances at the beginning of the period to be set by the government or the appointed authority.</a:t>
                      </a:r>
                      <a:endParaRPr lang="en-US" sz="1200">
                        <a:effectLst/>
                        <a:latin typeface="+mn-lt"/>
                      </a:endParaRPr>
                    </a:p>
                    <a:p>
                      <a:pPr rtl="0" fontAlgn="t">
                        <a:spcBef>
                          <a:spcPts val="0"/>
                        </a:spcBef>
                        <a:spcAft>
                          <a:spcPts val="0"/>
                        </a:spcAft>
                      </a:pPr>
                      <a:r>
                        <a:rPr lang="en-US" sz="1200" b="0" i="0" u="none" strike="noStrike">
                          <a:solidFill>
                            <a:srgbClr val="000000"/>
                          </a:solidFill>
                          <a:effectLst/>
                          <a:latin typeface="+mn-lt"/>
                        </a:rPr>
                        <a:t>Price of additional allowances based on auction.</a:t>
                      </a:r>
                      <a:endParaRPr lang="en-US" sz="1200">
                        <a:effectLst/>
                        <a:latin typeface="+mn-lt"/>
                      </a:endParaRPr>
                    </a:p>
                    <a:p>
                      <a:pPr rtl="0" fontAlgn="t">
                        <a:spcBef>
                          <a:spcPts val="0"/>
                        </a:spcBef>
                        <a:spcAft>
                          <a:spcPts val="0"/>
                        </a:spcAft>
                      </a:pPr>
                      <a:r>
                        <a:rPr lang="en-US" sz="1200" b="0" i="0" u="none" strike="noStrike">
                          <a:solidFill>
                            <a:srgbClr val="000000"/>
                          </a:solidFill>
                          <a:effectLst/>
                          <a:latin typeface="+mn-lt"/>
                        </a:rPr>
                        <a:t>Price of allowances to be traded amongst emission trading system (ETS) participants to be based on market.</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To be defined by the market based on supply-demand of offset units.</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The rate of tax to be determined by the government.</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Based on agreement between the parties involved</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rtl="0" fontAlgn="t">
                        <a:spcBef>
                          <a:spcPts val="0"/>
                        </a:spcBef>
                        <a:spcAft>
                          <a:spcPts val="0"/>
                        </a:spcAft>
                      </a:pPr>
                      <a:r>
                        <a:rPr lang="en-US" sz="1200" b="0" i="0" u="none" strike="noStrike">
                          <a:solidFill>
                            <a:srgbClr val="000000"/>
                          </a:solidFill>
                          <a:effectLst/>
                          <a:latin typeface="+mn-lt"/>
                        </a:rPr>
                        <a:t>Based on supply-demand in the linking ETS. </a:t>
                      </a:r>
                      <a:endParaRPr lang="en-US" sz="120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gridSpan="2">
                  <a:txBody>
                    <a:bodyPr/>
                    <a:lstStyle/>
                    <a:p>
                      <a:pPr rtl="0" fontAlgn="t">
                        <a:spcBef>
                          <a:spcPts val="0"/>
                        </a:spcBef>
                        <a:spcAft>
                          <a:spcPts val="0"/>
                        </a:spcAft>
                      </a:pPr>
                      <a:r>
                        <a:rPr lang="en-US" sz="1200" b="0" i="0" u="none" strike="noStrike" dirty="0">
                          <a:solidFill>
                            <a:srgbClr val="000000"/>
                          </a:solidFill>
                          <a:effectLst/>
                          <a:latin typeface="+mn-lt"/>
                        </a:rPr>
                        <a:t>Based on agreement between the parties involved for cooperative approaches</a:t>
                      </a:r>
                      <a:endParaRPr lang="en-US" sz="1200" dirty="0">
                        <a:effectLst/>
                        <a:latin typeface="+mn-lt"/>
                      </a:endParaRPr>
                    </a:p>
                    <a:p>
                      <a:pPr rtl="0" fontAlgn="t">
                        <a:spcBef>
                          <a:spcPts val="0"/>
                        </a:spcBef>
                        <a:spcAft>
                          <a:spcPts val="0"/>
                        </a:spcAft>
                      </a:pPr>
                      <a:r>
                        <a:rPr lang="en-US" sz="1200" b="0" i="0" u="none" strike="noStrike" dirty="0">
                          <a:solidFill>
                            <a:srgbClr val="000000"/>
                          </a:solidFill>
                          <a:effectLst/>
                          <a:latin typeface="+mn-lt"/>
                        </a:rPr>
                        <a:t>Defined by the market based on supply-demand for trading through exchange and marketplace.</a:t>
                      </a:r>
                      <a:endParaRPr lang="en-US" sz="1200" dirty="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extLst>
                  <a:ext uri="{0D108BD9-81ED-4DB2-BD59-A6C34878D82A}">
                    <a16:rowId xmlns:a16="http://schemas.microsoft.com/office/drawing/2014/main" val="3829576446"/>
                  </a:ext>
                </a:extLst>
              </a:tr>
            </a:tbl>
          </a:graphicData>
        </a:graphic>
      </p:graphicFrame>
      <p:sp>
        <p:nvSpPr>
          <p:cNvPr id="10" name="Rectangle 1">
            <a:extLst>
              <a:ext uri="{FF2B5EF4-FFF2-40B4-BE49-F238E27FC236}">
                <a16:creationId xmlns:a16="http://schemas.microsoft.com/office/drawing/2014/main" id="{2EFCD93B-B2FE-5742-900D-F525A7328D97}"/>
              </a:ext>
            </a:extLst>
          </p:cNvPr>
          <p:cNvSpPr>
            <a:spLocks noChangeArrowheads="1"/>
          </p:cNvSpPr>
          <p:nvPr/>
        </p:nvSpPr>
        <p:spPr bwMode="auto">
          <a:xfrm>
            <a:off x="5056188" y="1211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1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3972" y="3858322"/>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9277815" y="1"/>
            <a:ext cx="2914184" cy="122663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graphicFrame>
        <p:nvGraphicFramePr>
          <p:cNvPr id="9" name="Table 8">
            <a:extLst>
              <a:ext uri="{FF2B5EF4-FFF2-40B4-BE49-F238E27FC236}">
                <a16:creationId xmlns:a16="http://schemas.microsoft.com/office/drawing/2014/main" id="{1D9517FC-DB7E-F8A6-1C45-C868C5BEE2E0}"/>
              </a:ext>
            </a:extLst>
          </p:cNvPr>
          <p:cNvGraphicFramePr>
            <a:graphicFrameLocks noGrp="1"/>
          </p:cNvGraphicFramePr>
          <p:nvPr>
            <p:extLst>
              <p:ext uri="{D42A27DB-BD31-4B8C-83A1-F6EECF244321}">
                <p14:modId xmlns:p14="http://schemas.microsoft.com/office/powerpoint/2010/main" val="2284356819"/>
              </p:ext>
            </p:extLst>
          </p:nvPr>
        </p:nvGraphicFramePr>
        <p:xfrm>
          <a:off x="418642" y="319489"/>
          <a:ext cx="11270254" cy="5904800"/>
        </p:xfrm>
        <a:graphic>
          <a:graphicData uri="http://schemas.openxmlformats.org/drawingml/2006/table">
            <a:tbl>
              <a:tblPr/>
              <a:tblGrid>
                <a:gridCol w="998135">
                  <a:extLst>
                    <a:ext uri="{9D8B030D-6E8A-4147-A177-3AD203B41FA5}">
                      <a16:colId xmlns:a16="http://schemas.microsoft.com/office/drawing/2014/main" val="508589069"/>
                    </a:ext>
                  </a:extLst>
                </a:gridCol>
                <a:gridCol w="1312765">
                  <a:extLst>
                    <a:ext uri="{9D8B030D-6E8A-4147-A177-3AD203B41FA5}">
                      <a16:colId xmlns:a16="http://schemas.microsoft.com/office/drawing/2014/main" val="2452238037"/>
                    </a:ext>
                  </a:extLst>
                </a:gridCol>
                <a:gridCol w="1095780">
                  <a:extLst>
                    <a:ext uri="{9D8B030D-6E8A-4147-A177-3AD203B41FA5}">
                      <a16:colId xmlns:a16="http://schemas.microsoft.com/office/drawing/2014/main" val="2391383278"/>
                    </a:ext>
                  </a:extLst>
                </a:gridCol>
                <a:gridCol w="1008987">
                  <a:extLst>
                    <a:ext uri="{9D8B030D-6E8A-4147-A177-3AD203B41FA5}">
                      <a16:colId xmlns:a16="http://schemas.microsoft.com/office/drawing/2014/main" val="2914607181"/>
                    </a:ext>
                  </a:extLst>
                </a:gridCol>
                <a:gridCol w="1128327">
                  <a:extLst>
                    <a:ext uri="{9D8B030D-6E8A-4147-A177-3AD203B41FA5}">
                      <a16:colId xmlns:a16="http://schemas.microsoft.com/office/drawing/2014/main" val="358946587"/>
                    </a:ext>
                  </a:extLst>
                </a:gridCol>
                <a:gridCol w="1410412">
                  <a:extLst>
                    <a:ext uri="{9D8B030D-6E8A-4147-A177-3AD203B41FA5}">
                      <a16:colId xmlns:a16="http://schemas.microsoft.com/office/drawing/2014/main" val="2572957428"/>
                    </a:ext>
                  </a:extLst>
                </a:gridCol>
                <a:gridCol w="258210">
                  <a:extLst>
                    <a:ext uri="{9D8B030D-6E8A-4147-A177-3AD203B41FA5}">
                      <a16:colId xmlns:a16="http://schemas.microsoft.com/office/drawing/2014/main" val="891795641"/>
                    </a:ext>
                  </a:extLst>
                </a:gridCol>
                <a:gridCol w="1649092">
                  <a:extLst>
                    <a:ext uri="{9D8B030D-6E8A-4147-A177-3AD203B41FA5}">
                      <a16:colId xmlns:a16="http://schemas.microsoft.com/office/drawing/2014/main" val="2930029012"/>
                    </a:ext>
                  </a:extLst>
                </a:gridCol>
                <a:gridCol w="2408546">
                  <a:extLst>
                    <a:ext uri="{9D8B030D-6E8A-4147-A177-3AD203B41FA5}">
                      <a16:colId xmlns:a16="http://schemas.microsoft.com/office/drawing/2014/main" val="695366915"/>
                    </a:ext>
                  </a:extLst>
                </a:gridCol>
              </a:tblGrid>
              <a:tr h="139479">
                <a:tc rowSpan="2">
                  <a:txBody>
                    <a:bodyPr/>
                    <a:lstStyle/>
                    <a:p>
                      <a:pPr fontAlgn="t"/>
                      <a:br>
                        <a:rPr lang="en-ID" sz="1050">
                          <a:effectLst/>
                          <a:latin typeface="+mn-lt"/>
                        </a:rPr>
                      </a:b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t">
                        <a:spcBef>
                          <a:spcPts val="0"/>
                        </a:spcBef>
                        <a:spcAft>
                          <a:spcPts val="0"/>
                        </a:spcAft>
                      </a:pPr>
                      <a:r>
                        <a:rPr lang="en-ID" sz="1050" b="1" i="0" u="none" strike="noStrike">
                          <a:solidFill>
                            <a:srgbClr val="000000"/>
                          </a:solidFill>
                          <a:effectLst/>
                          <a:latin typeface="+mn-lt"/>
                        </a:rPr>
                        <a:t>Domestic Carbon Pricing Instrument</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gridSpan="4">
                  <a:txBody>
                    <a:bodyPr/>
                    <a:lstStyle/>
                    <a:p>
                      <a:pPr algn="ctr" rtl="0" fontAlgn="t">
                        <a:spcBef>
                          <a:spcPts val="0"/>
                        </a:spcBef>
                        <a:spcAft>
                          <a:spcPts val="0"/>
                        </a:spcAft>
                      </a:pPr>
                      <a:r>
                        <a:rPr lang="en-ID" sz="1050" b="1" i="0" u="none" strike="noStrike">
                          <a:solidFill>
                            <a:srgbClr val="000000"/>
                          </a:solidFill>
                          <a:effectLst/>
                          <a:latin typeface="+mn-lt"/>
                        </a:rPr>
                        <a:t>International Carbon Pricing Instrument</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rowSpan="2">
                  <a:txBody>
                    <a:bodyPr/>
                    <a:lstStyle/>
                    <a:p>
                      <a:pPr algn="ctr" rtl="0" fontAlgn="t">
                        <a:spcBef>
                          <a:spcPts val="0"/>
                        </a:spcBef>
                        <a:spcAft>
                          <a:spcPts val="0"/>
                        </a:spcAft>
                      </a:pPr>
                      <a:r>
                        <a:rPr lang="en-ID" sz="1050" b="1" i="0" u="none" strike="noStrike">
                          <a:solidFill>
                            <a:srgbClr val="000000"/>
                          </a:solidFill>
                          <a:effectLst/>
                          <a:latin typeface="+mn-lt"/>
                        </a:rPr>
                        <a:t>Voluntary Carbon Market</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164207"/>
                  </a:ext>
                </a:extLst>
              </a:tr>
              <a:tr h="245535">
                <a:tc vMerge="1">
                  <a:txBody>
                    <a:bodyPr/>
                    <a:lstStyle/>
                    <a:p>
                      <a:endParaRPr lang="en-ID"/>
                    </a:p>
                  </a:txBody>
                  <a:tcPr/>
                </a:tc>
                <a:tc>
                  <a:txBody>
                    <a:bodyPr/>
                    <a:lstStyle/>
                    <a:p>
                      <a:pPr algn="ctr" rtl="0" fontAlgn="t">
                        <a:spcBef>
                          <a:spcPts val="0"/>
                        </a:spcBef>
                        <a:spcAft>
                          <a:spcPts val="0"/>
                        </a:spcAft>
                      </a:pPr>
                      <a:r>
                        <a:rPr lang="en-ID" sz="1050" b="1" i="0" u="none" strike="noStrike">
                          <a:solidFill>
                            <a:srgbClr val="000000"/>
                          </a:solidFill>
                          <a:effectLst/>
                          <a:latin typeface="+mn-lt"/>
                        </a:rPr>
                        <a:t>Emission Trading</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D" sz="1050" b="1" i="0" u="none" strike="noStrike">
                          <a:solidFill>
                            <a:srgbClr val="000000"/>
                          </a:solidFill>
                          <a:effectLst/>
                          <a:latin typeface="+mn-lt"/>
                        </a:rPr>
                        <a:t>Carbon Offset</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D" sz="1050" b="1" i="0" u="none" strike="noStrike">
                          <a:solidFill>
                            <a:srgbClr val="000000"/>
                          </a:solidFill>
                          <a:effectLst/>
                          <a:latin typeface="+mn-lt"/>
                        </a:rPr>
                        <a:t>Carbon Tax</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D" sz="1050" b="1" i="0" u="none" strike="noStrike">
                          <a:solidFill>
                            <a:srgbClr val="000000"/>
                          </a:solidFill>
                          <a:effectLst/>
                          <a:latin typeface="+mn-lt"/>
                        </a:rPr>
                        <a:t>Result-based Payment</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050" b="1" i="0" u="none" strike="noStrike">
                          <a:solidFill>
                            <a:srgbClr val="000000"/>
                          </a:solidFill>
                          <a:effectLst/>
                          <a:latin typeface="+mn-lt"/>
                        </a:rPr>
                        <a:t>Emission Trading (part of Art6.2)</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spcBef>
                          <a:spcPts val="0"/>
                        </a:spcBef>
                        <a:spcAft>
                          <a:spcPts val="0"/>
                        </a:spcAft>
                      </a:pPr>
                      <a:r>
                        <a:rPr lang="en-ID" sz="1050" b="1" i="0" u="none" strike="noStrike">
                          <a:solidFill>
                            <a:srgbClr val="000000"/>
                          </a:solidFill>
                          <a:effectLst/>
                          <a:latin typeface="+mn-lt"/>
                        </a:rPr>
                        <a:t>Carbon Offset (Art6.2 &amp; Art6.4)</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vMerge="1">
                  <a:txBody>
                    <a:bodyPr/>
                    <a:lstStyle/>
                    <a:p>
                      <a:endParaRPr lang="en-ID"/>
                    </a:p>
                  </a:txBody>
                  <a:tcPr/>
                </a:tc>
                <a:extLst>
                  <a:ext uri="{0D108BD9-81ED-4DB2-BD59-A6C34878D82A}">
                    <a16:rowId xmlns:a16="http://schemas.microsoft.com/office/drawing/2014/main" val="2045343139"/>
                  </a:ext>
                </a:extLst>
              </a:tr>
              <a:tr h="775818">
                <a:tc>
                  <a:txBody>
                    <a:bodyPr/>
                    <a:lstStyle/>
                    <a:p>
                      <a:pPr rtl="0" fontAlgn="t">
                        <a:spcBef>
                          <a:spcPts val="0"/>
                        </a:spcBef>
                        <a:spcAft>
                          <a:spcPts val="0"/>
                        </a:spcAft>
                      </a:pPr>
                      <a:r>
                        <a:rPr lang="en-US" sz="1050" b="1" i="0" u="none" strike="noStrike" dirty="0">
                          <a:solidFill>
                            <a:srgbClr val="000000"/>
                          </a:solidFill>
                          <a:effectLst/>
                          <a:latin typeface="+mn-lt"/>
                        </a:rPr>
                        <a:t>Implication to host country’s NDC</a:t>
                      </a:r>
                      <a:endParaRPr lang="en-US" sz="1050" dirty="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050" b="0" i="0" u="none" strike="noStrike" dirty="0">
                          <a:solidFill>
                            <a:srgbClr val="000000"/>
                          </a:solidFill>
                          <a:effectLst/>
                          <a:latin typeface="+mn-lt"/>
                        </a:rPr>
                        <a:t>Support the achievement of host country’s NDC</a:t>
                      </a:r>
                      <a:endParaRPr lang="en-US" sz="1050" dirty="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gridSpan="3">
                  <a:txBody>
                    <a:bodyPr/>
                    <a:lstStyle/>
                    <a:p>
                      <a:pPr rtl="0" fontAlgn="t">
                        <a:spcBef>
                          <a:spcPts val="0"/>
                        </a:spcBef>
                        <a:spcAft>
                          <a:spcPts val="0"/>
                        </a:spcAft>
                      </a:pPr>
                      <a:r>
                        <a:rPr lang="en-US" sz="1050" b="0" i="0" u="none" strike="noStrike">
                          <a:solidFill>
                            <a:srgbClr val="000000"/>
                          </a:solidFill>
                          <a:effectLst/>
                          <a:latin typeface="+mn-lt"/>
                        </a:rPr>
                        <a:t>Corresponding adjustment for transferred-out units to be used for NDC and/or CORSIA of the acquiring party.</a:t>
                      </a:r>
                      <a:endParaRPr lang="en-US" sz="1050">
                        <a:effectLst/>
                        <a:latin typeface="+mn-lt"/>
                      </a:endParaRPr>
                    </a:p>
                    <a:p>
                      <a:pPr rtl="0" fontAlgn="t">
                        <a:spcBef>
                          <a:spcPts val="0"/>
                        </a:spcBef>
                        <a:spcAft>
                          <a:spcPts val="0"/>
                        </a:spcAft>
                      </a:pPr>
                      <a:r>
                        <a:rPr lang="en-US" sz="1050" b="0" i="0" u="none" strike="noStrike">
                          <a:solidFill>
                            <a:srgbClr val="000000"/>
                          </a:solidFill>
                          <a:effectLst/>
                          <a:latin typeface="+mn-lt"/>
                        </a:rPr>
                        <a:t>Depending on the projects and agreements between parties involved, some units may stay in the host country to be part of the host country’s NDC. </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a:txBody>
                    <a:bodyPr/>
                    <a:lstStyle/>
                    <a:p>
                      <a:pPr rtl="0" fontAlgn="t">
                        <a:spcBef>
                          <a:spcPts val="0"/>
                        </a:spcBef>
                        <a:spcAft>
                          <a:spcPts val="0"/>
                        </a:spcAft>
                      </a:pPr>
                      <a:r>
                        <a:rPr lang="en-US" sz="1050" b="0" i="0" u="none" strike="noStrike" dirty="0">
                          <a:solidFill>
                            <a:srgbClr val="000000"/>
                          </a:solidFill>
                          <a:effectLst/>
                          <a:latin typeface="+mn-lt"/>
                        </a:rPr>
                        <a:t>Support the achievement of host country’s NDC if the transferred-out units are not used to achieve NDC or CORSIA of the acquiring parties.</a:t>
                      </a:r>
                      <a:endParaRPr lang="en-US" sz="1050" dirty="0">
                        <a:effectLst/>
                        <a:latin typeface="+mn-lt"/>
                      </a:endParaRPr>
                    </a:p>
                    <a:p>
                      <a:pPr rtl="0" fontAlgn="t">
                        <a:spcBef>
                          <a:spcPts val="0"/>
                        </a:spcBef>
                        <a:spcAft>
                          <a:spcPts val="0"/>
                        </a:spcAft>
                      </a:pPr>
                      <a:r>
                        <a:rPr lang="en-US" sz="1050" b="0" i="0" u="none" strike="noStrike" dirty="0">
                          <a:solidFill>
                            <a:srgbClr val="000000"/>
                          </a:solidFill>
                          <a:effectLst/>
                          <a:latin typeface="+mn-lt"/>
                        </a:rPr>
                        <a:t>Corresponding adjustment for transferred-out units to be used for NDC and/or CORSIA of the acquiring party.</a:t>
                      </a:r>
                      <a:endParaRPr lang="en-US" sz="1050" dirty="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097668"/>
                  </a:ext>
                </a:extLst>
              </a:tr>
              <a:tr h="1995469">
                <a:tc>
                  <a:txBody>
                    <a:bodyPr/>
                    <a:lstStyle/>
                    <a:p>
                      <a:pPr rtl="0" fontAlgn="t">
                        <a:spcBef>
                          <a:spcPts val="0"/>
                        </a:spcBef>
                        <a:spcAft>
                          <a:spcPts val="0"/>
                        </a:spcAft>
                      </a:pPr>
                      <a:r>
                        <a:rPr lang="en-ID" sz="1050" b="1" i="0" u="none" strike="noStrike">
                          <a:solidFill>
                            <a:srgbClr val="000000"/>
                          </a:solidFill>
                          <a:effectLst/>
                          <a:latin typeface="+mn-lt"/>
                        </a:rPr>
                        <a:t>Other benefits</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a:solidFill>
                            <a:srgbClr val="000000"/>
                          </a:solidFill>
                          <a:effectLst/>
                          <a:latin typeface="+mn-lt"/>
                        </a:rPr>
                        <a:t>If the cap is stringent and set more stringent for each period, ETS may force its participants to invest in a real mitigation action rather than buying additional allowances.</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rgbClr val="000000"/>
                          </a:solidFill>
                          <a:effectLst/>
                          <a:latin typeface="+mn-lt"/>
                        </a:rPr>
                        <a:t>If the offset comes from community-based projects or regions with relatively low economic level, this trading may help in distributing the economy and wealth.</a:t>
                      </a:r>
                      <a:endParaRPr lang="en-US" sz="1050" dirty="0">
                        <a:effectLst/>
                        <a:latin typeface="+mn-lt"/>
                      </a:endParaRPr>
                    </a:p>
                    <a:p>
                      <a:pPr rtl="0" fontAlgn="t">
                        <a:spcBef>
                          <a:spcPts val="0"/>
                        </a:spcBef>
                        <a:spcAft>
                          <a:spcPts val="0"/>
                        </a:spcAft>
                      </a:pPr>
                      <a:r>
                        <a:rPr lang="en-US" sz="1050" b="0" i="0" u="none" strike="noStrike" dirty="0">
                          <a:solidFill>
                            <a:srgbClr val="000000"/>
                          </a:solidFill>
                          <a:effectLst/>
                          <a:latin typeface="+mn-lt"/>
                        </a:rPr>
                        <a:t>Other co-benefits include local health, water availability, local economy, and better life.</a:t>
                      </a:r>
                      <a:endParaRPr lang="en-US" sz="1050" dirty="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a:solidFill>
                            <a:srgbClr val="000000"/>
                          </a:solidFill>
                          <a:effectLst/>
                          <a:latin typeface="+mn-lt"/>
                        </a:rPr>
                        <a:t>The revenue from the tax to be redistributed to support climate actions both mitigation and adaptation.</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a:solidFill>
                            <a:srgbClr val="000000"/>
                          </a:solidFill>
                          <a:effectLst/>
                          <a:latin typeface="+mn-lt"/>
                        </a:rPr>
                        <a:t>The benefit sharing mechanism, which is required for RBP, will distribute the revenue from RBP to all relevant stakeholders based on their contribution in the RBP project.</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rtl="0" fontAlgn="t">
                        <a:spcBef>
                          <a:spcPts val="0"/>
                        </a:spcBef>
                        <a:spcAft>
                          <a:spcPts val="0"/>
                        </a:spcAft>
                      </a:pPr>
                      <a:r>
                        <a:rPr lang="en-US" sz="1050" b="0" i="0" u="none" strike="noStrike">
                          <a:solidFill>
                            <a:srgbClr val="000000"/>
                          </a:solidFill>
                          <a:effectLst/>
                          <a:latin typeface="+mn-lt"/>
                        </a:rPr>
                        <a:t>As international ETS can only be done through linking ETS, it is expected that such linking will force both parties involved to race toward ETS with the highest integrity.</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a:txBody>
                    <a:bodyPr/>
                    <a:lstStyle/>
                    <a:p>
                      <a:pPr rtl="0" fontAlgn="t">
                        <a:spcBef>
                          <a:spcPts val="0"/>
                        </a:spcBef>
                        <a:spcAft>
                          <a:spcPts val="0"/>
                        </a:spcAft>
                      </a:pPr>
                      <a:r>
                        <a:rPr lang="en-US" sz="1050" b="0" i="0" u="none" strike="noStrike">
                          <a:solidFill>
                            <a:srgbClr val="000000"/>
                          </a:solidFill>
                          <a:effectLst/>
                          <a:latin typeface="+mn-lt"/>
                        </a:rPr>
                        <a:t>Depending on the type of the cooperative approach, it may bring foreign investment to the host country to implement the most advanced technology in the relevant sector.</a:t>
                      </a:r>
                      <a:endParaRPr lang="en-US" sz="1050">
                        <a:effectLst/>
                        <a:latin typeface="+mn-lt"/>
                      </a:endParaRPr>
                    </a:p>
                    <a:p>
                      <a:pPr rtl="0" fontAlgn="t">
                        <a:spcBef>
                          <a:spcPts val="0"/>
                        </a:spcBef>
                        <a:spcAft>
                          <a:spcPts val="0"/>
                        </a:spcAft>
                      </a:pPr>
                      <a:r>
                        <a:rPr lang="en-US" sz="1050" b="0" i="0" u="none" strike="noStrike">
                          <a:solidFill>
                            <a:srgbClr val="000000"/>
                          </a:solidFill>
                          <a:effectLst/>
                          <a:latin typeface="+mn-lt"/>
                        </a:rPr>
                        <a:t>If this is to be done through joint ventures, the host country will get benefit in terms of access and ownerships as well as know-how of the advanced technology needed.</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rgbClr val="000000"/>
                          </a:solidFill>
                          <a:effectLst/>
                          <a:latin typeface="+mn-lt"/>
                        </a:rPr>
                        <a:t>Most voluntary carbon standards required co-benefit from the implementation of the carbon projects, including more reliable access to energy, better community health, forest and nature protection, water availability, as well as local social and economic development.</a:t>
                      </a:r>
                      <a:endParaRPr lang="en-US" sz="1050" dirty="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719808"/>
                  </a:ext>
                </a:extLst>
              </a:tr>
              <a:tr h="563705">
                <a:tc>
                  <a:txBody>
                    <a:bodyPr/>
                    <a:lstStyle/>
                    <a:p>
                      <a:pPr rtl="0" fontAlgn="t">
                        <a:spcBef>
                          <a:spcPts val="0"/>
                        </a:spcBef>
                        <a:spcAft>
                          <a:spcPts val="0"/>
                        </a:spcAft>
                      </a:pPr>
                      <a:r>
                        <a:rPr lang="en-ID" sz="1050" b="1" i="0" u="none" strike="noStrike">
                          <a:solidFill>
                            <a:srgbClr val="000000"/>
                          </a:solidFill>
                          <a:effectLst/>
                          <a:latin typeface="+mn-lt"/>
                        </a:rPr>
                        <a:t>Implementation in AMS</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a:solidFill>
                            <a:srgbClr val="000000"/>
                          </a:solidFill>
                          <a:effectLst/>
                          <a:latin typeface="+mn-lt"/>
                        </a:rPr>
                        <a:t>Indonesia (limited to coal fired power plants)</a:t>
                      </a:r>
                      <a:endParaRPr lang="en-US"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ID" sz="1050" b="0" i="0" u="none" strike="noStrike">
                          <a:solidFill>
                            <a:srgbClr val="000000"/>
                          </a:solidFill>
                          <a:effectLst/>
                          <a:latin typeface="+mn-lt"/>
                        </a:rPr>
                        <a:t>Thailand</a:t>
                      </a:r>
                      <a:endParaRPr lang="en-ID" sz="1050">
                        <a:effectLst/>
                        <a:latin typeface="+mn-lt"/>
                      </a:endParaRPr>
                    </a:p>
                    <a:p>
                      <a:pPr rtl="0" fontAlgn="t">
                        <a:spcBef>
                          <a:spcPts val="0"/>
                        </a:spcBef>
                        <a:spcAft>
                          <a:spcPts val="0"/>
                        </a:spcAft>
                      </a:pPr>
                      <a:r>
                        <a:rPr lang="en-ID" sz="1050" b="0" i="0" u="none" strike="noStrike">
                          <a:solidFill>
                            <a:srgbClr val="000000"/>
                          </a:solidFill>
                          <a:effectLst/>
                          <a:latin typeface="+mn-lt"/>
                        </a:rPr>
                        <a:t>Singapore</a:t>
                      </a:r>
                      <a:endParaRPr lang="en-ID" sz="1050">
                        <a:effectLst/>
                        <a:latin typeface="+mn-lt"/>
                      </a:endParaRPr>
                    </a:p>
                    <a:p>
                      <a:pPr fontAlgn="t"/>
                      <a:br>
                        <a:rPr lang="en-ID" sz="1050">
                          <a:effectLst/>
                          <a:latin typeface="+mn-lt"/>
                        </a:rPr>
                      </a:b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ID" sz="1050" b="0" i="0" u="none" strike="noStrike">
                          <a:solidFill>
                            <a:srgbClr val="000000"/>
                          </a:solidFill>
                          <a:effectLst/>
                          <a:latin typeface="+mn-lt"/>
                        </a:rPr>
                        <a:t>Singapore</a:t>
                      </a:r>
                      <a:endParaRPr lang="en-ID" sz="1050">
                        <a:effectLst/>
                        <a:latin typeface="+mn-lt"/>
                      </a:endParaRPr>
                    </a:p>
                    <a:p>
                      <a:pPr rtl="0" fontAlgn="t">
                        <a:spcBef>
                          <a:spcPts val="0"/>
                        </a:spcBef>
                        <a:spcAft>
                          <a:spcPts val="0"/>
                        </a:spcAft>
                      </a:pPr>
                      <a:r>
                        <a:rPr lang="en-ID" sz="1050" b="0" i="0" u="none" strike="noStrike">
                          <a:solidFill>
                            <a:srgbClr val="000000"/>
                          </a:solidFill>
                          <a:effectLst/>
                          <a:latin typeface="+mn-lt"/>
                        </a:rPr>
                        <a:t>Indonesia (under consideration)</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ID" sz="1050" b="0" i="0" u="none" strike="noStrike">
                          <a:solidFill>
                            <a:srgbClr val="000000"/>
                          </a:solidFill>
                          <a:effectLst/>
                          <a:latin typeface="+mn-lt"/>
                        </a:rPr>
                        <a:t>Indonesia</a:t>
                      </a:r>
                      <a:endParaRPr lang="en-ID" sz="1050">
                        <a:effectLst/>
                        <a:latin typeface="+mn-lt"/>
                      </a:endParaRPr>
                    </a:p>
                    <a:p>
                      <a:pPr rtl="0" fontAlgn="t">
                        <a:spcBef>
                          <a:spcPts val="0"/>
                        </a:spcBef>
                        <a:spcAft>
                          <a:spcPts val="0"/>
                        </a:spcAft>
                      </a:pPr>
                      <a:r>
                        <a:rPr lang="en-ID" sz="1050" b="0" i="0" u="none" strike="noStrike">
                          <a:solidFill>
                            <a:srgbClr val="000000"/>
                          </a:solidFill>
                          <a:effectLst/>
                          <a:latin typeface="+mn-lt"/>
                        </a:rPr>
                        <a:t>Vietnam</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fontAlgn="t"/>
                      <a:br>
                        <a:rPr lang="en-ID" sz="1050">
                          <a:effectLst/>
                          <a:latin typeface="+mn-lt"/>
                        </a:rPr>
                      </a:b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a:txBody>
                    <a:bodyPr/>
                    <a:lstStyle/>
                    <a:p>
                      <a:pPr rtl="0" fontAlgn="t">
                        <a:spcBef>
                          <a:spcPts val="0"/>
                        </a:spcBef>
                        <a:spcAft>
                          <a:spcPts val="0"/>
                        </a:spcAft>
                      </a:pPr>
                      <a:r>
                        <a:rPr lang="en-ID" sz="1050" b="0" i="0" u="none" strike="noStrike">
                          <a:solidFill>
                            <a:srgbClr val="000000"/>
                          </a:solidFill>
                          <a:effectLst/>
                          <a:latin typeface="+mn-lt"/>
                        </a:rPr>
                        <a:t>Thailand </a:t>
                      </a:r>
                      <a:endParaRPr lang="en-ID" sz="1050">
                        <a:effectLst/>
                        <a:latin typeface="+mn-lt"/>
                      </a:endParaRPr>
                    </a:p>
                    <a:p>
                      <a:pPr rtl="0" fontAlgn="t">
                        <a:spcBef>
                          <a:spcPts val="0"/>
                        </a:spcBef>
                        <a:spcAft>
                          <a:spcPts val="0"/>
                        </a:spcAft>
                      </a:pPr>
                      <a:r>
                        <a:rPr lang="en-ID" sz="1050" b="0" i="0" u="none" strike="noStrike">
                          <a:solidFill>
                            <a:srgbClr val="000000"/>
                          </a:solidFill>
                          <a:effectLst/>
                          <a:latin typeface="+mn-lt"/>
                        </a:rPr>
                        <a:t>Singapore</a:t>
                      </a:r>
                      <a:endParaRPr lang="en-ID" sz="105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ID" sz="1050" b="0" i="0" u="none" strike="noStrike" dirty="0">
                          <a:solidFill>
                            <a:srgbClr val="000000"/>
                          </a:solidFill>
                          <a:effectLst/>
                          <a:latin typeface="+mn-lt"/>
                        </a:rPr>
                        <a:t>Singapore</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Thailand</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Malaysia</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The Philippines</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Lao PDR</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Cambodia</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Myanmar</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Vietnam</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Timor </a:t>
                      </a:r>
                      <a:r>
                        <a:rPr lang="en-ID" sz="1050" b="0" i="0" u="none" strike="noStrike" dirty="0" err="1">
                          <a:solidFill>
                            <a:srgbClr val="000000"/>
                          </a:solidFill>
                          <a:effectLst/>
                          <a:latin typeface="+mn-lt"/>
                        </a:rPr>
                        <a:t>Leste</a:t>
                      </a:r>
                      <a:endParaRPr lang="en-ID" sz="1050" dirty="0">
                        <a:effectLst/>
                        <a:latin typeface="+mn-lt"/>
                      </a:endParaRPr>
                    </a:p>
                    <a:p>
                      <a:pPr rtl="0" fontAlgn="t">
                        <a:spcBef>
                          <a:spcPts val="0"/>
                        </a:spcBef>
                        <a:spcAft>
                          <a:spcPts val="0"/>
                        </a:spcAft>
                      </a:pPr>
                      <a:r>
                        <a:rPr lang="en-ID" sz="1050" b="0" i="0" u="none" strike="noStrike" dirty="0">
                          <a:solidFill>
                            <a:srgbClr val="000000"/>
                          </a:solidFill>
                          <a:effectLst/>
                          <a:latin typeface="+mn-lt"/>
                        </a:rPr>
                        <a:t>Indonesia</a:t>
                      </a:r>
                      <a:endParaRPr lang="en-ID" sz="1050" dirty="0">
                        <a:effectLst/>
                        <a:latin typeface="+mn-lt"/>
                      </a:endParaRPr>
                    </a:p>
                  </a:txBody>
                  <a:tcPr marL="21613" marR="21613" marT="14408" marB="1440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972710"/>
                  </a:ext>
                </a:extLst>
              </a:tr>
            </a:tbl>
          </a:graphicData>
        </a:graphic>
      </p:graphicFrame>
      <p:sp>
        <p:nvSpPr>
          <p:cNvPr id="10" name="Rectangle 1">
            <a:extLst>
              <a:ext uri="{FF2B5EF4-FFF2-40B4-BE49-F238E27FC236}">
                <a16:creationId xmlns:a16="http://schemas.microsoft.com/office/drawing/2014/main" id="{2EFCD93B-B2FE-5742-900D-F525A7328D97}"/>
              </a:ext>
            </a:extLst>
          </p:cNvPr>
          <p:cNvSpPr>
            <a:spLocks noChangeArrowheads="1"/>
          </p:cNvSpPr>
          <p:nvPr/>
        </p:nvSpPr>
        <p:spPr bwMode="auto">
          <a:xfrm>
            <a:off x="5056188" y="1211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068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phic 5">
            <a:extLst>
              <a:ext uri="{FF2B5EF4-FFF2-40B4-BE49-F238E27FC236}">
                <a16:creationId xmlns:a16="http://schemas.microsoft.com/office/drawing/2014/main" id="{6AF8AAFB-6800-2241-AC55-F14B7BD1C5C0}"/>
              </a:ext>
            </a:extLst>
          </p:cNvPr>
          <p:cNvSpPr/>
          <p:nvPr/>
        </p:nvSpPr>
        <p:spPr>
          <a:xfrm>
            <a:off x="-874407" y="4660780"/>
            <a:ext cx="2936743" cy="2859470"/>
          </a:xfrm>
          <a:custGeom>
            <a:avLst/>
            <a:gdLst>
              <a:gd name="connsiteX0" fmla="*/ 4184904 w 4184903"/>
              <a:gd name="connsiteY0" fmla="*/ 4445191 h 4445190"/>
              <a:gd name="connsiteX1" fmla="*/ 0 w 4184903"/>
              <a:gd name="connsiteY1" fmla="*/ 4445191 h 4445190"/>
              <a:gd name="connsiteX2" fmla="*/ 0 w 4184903"/>
              <a:gd name="connsiteY2" fmla="*/ 0 h 4445190"/>
              <a:gd name="connsiteX3" fmla="*/ 983234 w 4184903"/>
              <a:gd name="connsiteY3" fmla="*/ 795782 h 4445190"/>
              <a:gd name="connsiteX4" fmla="*/ 1530795 w 4184903"/>
              <a:gd name="connsiteY4" fmla="*/ 1888363 h 4445190"/>
              <a:gd name="connsiteX5" fmla="*/ 2618232 w 4184903"/>
              <a:gd name="connsiteY5" fmla="*/ 2625852 h 4445190"/>
              <a:gd name="connsiteX6" fmla="*/ 4184904 w 4184903"/>
              <a:gd name="connsiteY6" fmla="*/ 4445191 h 44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4903" h="4445190">
                <a:moveTo>
                  <a:pt x="4184904" y="4445191"/>
                </a:moveTo>
                <a:lnTo>
                  <a:pt x="0" y="4445191"/>
                </a:lnTo>
                <a:lnTo>
                  <a:pt x="0" y="0"/>
                </a:lnTo>
                <a:cubicBezTo>
                  <a:pt x="407480" y="138493"/>
                  <a:pt x="765937" y="423545"/>
                  <a:pt x="983234" y="795782"/>
                </a:cubicBezTo>
                <a:cubicBezTo>
                  <a:pt x="1189228" y="1148588"/>
                  <a:pt x="1274255" y="1570355"/>
                  <a:pt x="1530795" y="1888363"/>
                </a:cubicBezTo>
                <a:cubicBezTo>
                  <a:pt x="1807591" y="2231517"/>
                  <a:pt x="2239074" y="2400744"/>
                  <a:pt x="2618232" y="2625852"/>
                </a:cubicBezTo>
                <a:cubicBezTo>
                  <a:pt x="3318637" y="3041650"/>
                  <a:pt x="3872357" y="3693859"/>
                  <a:pt x="4184904" y="4445191"/>
                </a:cubicBezTo>
                <a:close/>
              </a:path>
            </a:pathLst>
          </a:custGeom>
          <a:solidFill>
            <a:schemeClr val="accent6">
              <a:lumMod val="20000"/>
              <a:lumOff val="80000"/>
              <a:alpha val="45000"/>
            </a:schemeClr>
          </a:solidFill>
          <a:ln w="6350" cap="flat">
            <a:noFill/>
            <a:prstDash val="solid"/>
            <a:miter/>
          </a:ln>
        </p:spPr>
        <p:txBody>
          <a:bodyPr rtlCol="0" anchor="ctr"/>
          <a:lstStyle/>
          <a:p>
            <a:endParaRPr lang="en-US" dirty="0"/>
          </a:p>
        </p:txBody>
      </p:sp>
      <p:pic>
        <p:nvPicPr>
          <p:cNvPr id="4" name="Picture 3" descr="Logo, icon&#10;&#10;Description automatically generated with medium confidence">
            <a:extLst>
              <a:ext uri="{FF2B5EF4-FFF2-40B4-BE49-F238E27FC236}">
                <a16:creationId xmlns:a16="http://schemas.microsoft.com/office/drawing/2014/main" id="{DC342ADF-CBA0-7941-9CB8-6096CC4ACDE8}"/>
              </a:ext>
            </a:extLst>
          </p:cNvPr>
          <p:cNvPicPr>
            <a:picLocks noChangeAspect="1"/>
          </p:cNvPicPr>
          <p:nvPr/>
        </p:nvPicPr>
        <p:blipFill>
          <a:blip r:embed="rId2"/>
          <a:stretch>
            <a:fillRect/>
          </a:stretch>
        </p:blipFill>
        <p:spPr>
          <a:xfrm>
            <a:off x="11322313" y="6090515"/>
            <a:ext cx="659017" cy="572809"/>
          </a:xfrm>
          <a:prstGeom prst="rect">
            <a:avLst/>
          </a:prstGeom>
        </p:spPr>
      </p:pic>
      <p:sp>
        <p:nvSpPr>
          <p:cNvPr id="6" name="object 4">
            <a:extLst>
              <a:ext uri="{FF2B5EF4-FFF2-40B4-BE49-F238E27FC236}">
                <a16:creationId xmlns:a16="http://schemas.microsoft.com/office/drawing/2014/main" id="{95A2D8BF-0CCC-D14C-90AE-A6E867CFA4A3}"/>
              </a:ext>
            </a:extLst>
          </p:cNvPr>
          <p:cNvSpPr/>
          <p:nvPr/>
        </p:nvSpPr>
        <p:spPr>
          <a:xfrm>
            <a:off x="8290560" y="6717792"/>
            <a:ext cx="3901440"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86C440"/>
          </a:solidFill>
        </p:spPr>
        <p:txBody>
          <a:bodyPr wrap="square" lIns="0" tIns="0" rIns="0" bIns="0" rtlCol="0"/>
          <a:lstStyle/>
          <a:p>
            <a:endParaRPr/>
          </a:p>
        </p:txBody>
      </p:sp>
      <p:sp>
        <p:nvSpPr>
          <p:cNvPr id="7" name="object 4">
            <a:extLst>
              <a:ext uri="{FF2B5EF4-FFF2-40B4-BE49-F238E27FC236}">
                <a16:creationId xmlns:a16="http://schemas.microsoft.com/office/drawing/2014/main" id="{5BDAC088-437D-FB47-9A90-ED4967FE0925}"/>
              </a:ext>
            </a:extLst>
          </p:cNvPr>
          <p:cNvSpPr/>
          <p:nvPr/>
        </p:nvSpPr>
        <p:spPr>
          <a:xfrm>
            <a:off x="4104066" y="6717792"/>
            <a:ext cx="4186494"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rgbClr val="FF0000"/>
          </a:solidFill>
        </p:spPr>
        <p:txBody>
          <a:bodyPr wrap="square" lIns="0" tIns="0" rIns="0" bIns="0" rtlCol="0"/>
          <a:lstStyle/>
          <a:p>
            <a:endParaRPr/>
          </a:p>
        </p:txBody>
      </p:sp>
      <p:sp>
        <p:nvSpPr>
          <p:cNvPr id="8" name="object 4">
            <a:extLst>
              <a:ext uri="{FF2B5EF4-FFF2-40B4-BE49-F238E27FC236}">
                <a16:creationId xmlns:a16="http://schemas.microsoft.com/office/drawing/2014/main" id="{0C978917-4F19-BF49-A71B-C9729E0921E8}"/>
              </a:ext>
            </a:extLst>
          </p:cNvPr>
          <p:cNvSpPr/>
          <p:nvPr/>
        </p:nvSpPr>
        <p:spPr>
          <a:xfrm>
            <a:off x="0" y="6717792"/>
            <a:ext cx="4124673" cy="140208"/>
          </a:xfrm>
          <a:custGeom>
            <a:avLst/>
            <a:gdLst/>
            <a:ahLst/>
            <a:cxnLst/>
            <a:rect l="l" t="t" r="r" b="b"/>
            <a:pathLst>
              <a:path w="18288000" h="7362825">
                <a:moveTo>
                  <a:pt x="18287968" y="7362825"/>
                </a:moveTo>
                <a:lnTo>
                  <a:pt x="0" y="7362825"/>
                </a:lnTo>
                <a:lnTo>
                  <a:pt x="0" y="0"/>
                </a:lnTo>
                <a:lnTo>
                  <a:pt x="18287968" y="0"/>
                </a:lnTo>
                <a:lnTo>
                  <a:pt x="18287968" y="7362825"/>
                </a:lnTo>
                <a:close/>
              </a:path>
            </a:pathLst>
          </a:custGeom>
          <a:solidFill>
            <a:schemeClr val="bg1">
              <a:lumMod val="75000"/>
            </a:schemeClr>
          </a:solidFill>
        </p:spPr>
        <p:txBody>
          <a:bodyPr wrap="square" lIns="0" tIns="0" rIns="0" bIns="0" rtlCol="0"/>
          <a:lstStyle/>
          <a:p>
            <a:endParaRPr/>
          </a:p>
        </p:txBody>
      </p:sp>
      <p:sp>
        <p:nvSpPr>
          <p:cNvPr id="12" name="Freeform 5">
            <a:extLst>
              <a:ext uri="{FF2B5EF4-FFF2-40B4-BE49-F238E27FC236}">
                <a16:creationId xmlns:a16="http://schemas.microsoft.com/office/drawing/2014/main" id="{7A87A4E1-E51C-0442-AA5C-548894CB56B0}"/>
              </a:ext>
            </a:extLst>
          </p:cNvPr>
          <p:cNvSpPr>
            <a:spLocks/>
          </p:cNvSpPr>
          <p:nvPr/>
        </p:nvSpPr>
        <p:spPr bwMode="auto">
          <a:xfrm flipH="1">
            <a:off x="8850702" y="1"/>
            <a:ext cx="3341297" cy="1673524"/>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6">
              <a:lumMod val="20000"/>
              <a:lumOff val="80000"/>
              <a:alpha val="45000"/>
            </a:schemeClr>
          </a:solidFill>
          <a:ln>
            <a:noFill/>
          </a:ln>
        </p:spPr>
        <p:txBody>
          <a:bodyPr/>
          <a:lstStyle/>
          <a:p>
            <a:pPr eaLnBrk="1" fontAlgn="auto" hangingPunct="1">
              <a:spcBef>
                <a:spcPts val="0"/>
              </a:spcBef>
              <a:spcAft>
                <a:spcPts val="0"/>
              </a:spcAft>
              <a:defRPr/>
            </a:pPr>
            <a:endParaRPr lang="en-US">
              <a:latin typeface="+mn-lt"/>
            </a:endParaRPr>
          </a:p>
        </p:txBody>
      </p:sp>
      <p:sp>
        <p:nvSpPr>
          <p:cNvPr id="5" name="Rectangle 4">
            <a:extLst>
              <a:ext uri="{FF2B5EF4-FFF2-40B4-BE49-F238E27FC236}">
                <a16:creationId xmlns:a16="http://schemas.microsoft.com/office/drawing/2014/main" id="{F02A78F2-6D9E-2BAC-839A-6198A47D9F0D}"/>
              </a:ext>
            </a:extLst>
          </p:cNvPr>
          <p:cNvSpPr/>
          <p:nvPr/>
        </p:nvSpPr>
        <p:spPr>
          <a:xfrm>
            <a:off x="593963" y="251988"/>
            <a:ext cx="9719617" cy="584775"/>
          </a:xfrm>
          <a:prstGeom prst="rect">
            <a:avLst/>
          </a:prstGeom>
        </p:spPr>
        <p:txBody>
          <a:bodyPr wrap="square">
            <a:spAutoFit/>
          </a:bodyPr>
          <a:lstStyle/>
          <a:p>
            <a:r>
              <a:rPr lang="en-US" sz="3200" b="1" dirty="0" err="1">
                <a:solidFill>
                  <a:schemeClr val="accent6">
                    <a:lumMod val="75000"/>
                  </a:schemeClr>
                </a:solidFill>
                <a:latin typeface="Corbel" panose="020B0503020204020204" pitchFamily="34" charset="0"/>
                <a:ea typeface="Merriweather" charset="0"/>
                <a:cs typeface="Merriweather" charset="0"/>
              </a:rPr>
              <a:t>Rekomendasi</a:t>
            </a:r>
            <a:endParaRPr lang="en-US" sz="3200" b="1" dirty="0">
              <a:solidFill>
                <a:schemeClr val="accent6">
                  <a:lumMod val="75000"/>
                </a:schemeClr>
              </a:solidFill>
              <a:latin typeface="Corbel" panose="020B0503020204020204" pitchFamily="34" charset="0"/>
              <a:ea typeface="Merriweather" charset="0"/>
              <a:cs typeface="Merriweather" charset="0"/>
            </a:endParaRPr>
          </a:p>
        </p:txBody>
      </p:sp>
      <p:sp>
        <p:nvSpPr>
          <p:cNvPr id="2" name="Text Placeholder 9">
            <a:extLst>
              <a:ext uri="{FF2B5EF4-FFF2-40B4-BE49-F238E27FC236}">
                <a16:creationId xmlns:a16="http://schemas.microsoft.com/office/drawing/2014/main" id="{FE1185C7-C3C3-A2DE-C584-5242C92FB92A}"/>
              </a:ext>
            </a:extLst>
          </p:cNvPr>
          <p:cNvSpPr txBox="1">
            <a:spLocks/>
          </p:cNvSpPr>
          <p:nvPr/>
        </p:nvSpPr>
        <p:spPr>
          <a:xfrm>
            <a:off x="765544" y="1088750"/>
            <a:ext cx="10140751" cy="5037276"/>
          </a:xfrm>
          <a:prstGeom prst="rect">
            <a:avLst/>
          </a:prstGeom>
          <a:noFill/>
        </p:spPr>
        <p:txBody>
          <a:bodyPr wrap="square" rtlCol="0">
            <a:spAutoFit/>
          </a:bodyPr>
          <a:lstStyle>
            <a:defPPr>
              <a:defRPr lang="en-US"/>
            </a:defPPr>
            <a:lvl1pPr marL="342900" indent="-342900">
              <a:lnSpc>
                <a:spcPts val="3000"/>
              </a:lnSpc>
              <a:spcBef>
                <a:spcPts val="300"/>
              </a:spcBef>
              <a:spcAft>
                <a:spcPts val="300"/>
              </a:spcAft>
              <a:buFont typeface="Arial" panose="020B0604020202020204" pitchFamily="34" charset="0"/>
              <a:buChar char="•"/>
              <a:defRPr>
                <a:latin typeface="Helvetica Light" panose="020B0403020202020204" pitchFamily="34" charset="0"/>
                <a:ea typeface="Merriweather" charset="0"/>
                <a:cs typeface="Merriweather"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Bef>
                <a:spcPts val="400"/>
              </a:spcBef>
              <a:spcAft>
                <a:spcPts val="400"/>
              </a:spcAft>
            </a:pPr>
            <a:r>
              <a:rPr lang="en-US" sz="2200" dirty="0" err="1">
                <a:latin typeface="+mn-lt"/>
              </a:rPr>
              <a:t>Mengingat</a:t>
            </a:r>
            <a:r>
              <a:rPr lang="en-US" sz="2200" dirty="0">
                <a:latin typeface="+mn-lt"/>
              </a:rPr>
              <a:t> kebutuhan pendanaan dan akses </a:t>
            </a:r>
            <a:r>
              <a:rPr lang="en-US" sz="2200" dirty="0" err="1">
                <a:latin typeface="+mn-lt"/>
              </a:rPr>
              <a:t>teknologi</a:t>
            </a:r>
            <a:r>
              <a:rPr lang="en-US" sz="2200" dirty="0">
                <a:latin typeface="+mn-lt"/>
              </a:rPr>
              <a:t> </a:t>
            </a:r>
            <a:r>
              <a:rPr lang="en-US" sz="2200" dirty="0" err="1">
                <a:latin typeface="+mn-lt"/>
              </a:rPr>
              <a:t>serta</a:t>
            </a:r>
            <a:r>
              <a:rPr lang="en-US" sz="2200" dirty="0">
                <a:latin typeface="+mn-lt"/>
              </a:rPr>
              <a:t> </a:t>
            </a:r>
            <a:r>
              <a:rPr lang="en-US" sz="2200" dirty="0" err="1">
                <a:latin typeface="+mn-lt"/>
              </a:rPr>
              <a:t>realita</a:t>
            </a:r>
            <a:r>
              <a:rPr lang="en-US" sz="2200" dirty="0">
                <a:latin typeface="+mn-lt"/>
              </a:rPr>
              <a:t> semua para Pihak </a:t>
            </a:r>
            <a:r>
              <a:rPr lang="en-US" sz="2200" dirty="0" err="1">
                <a:latin typeface="+mn-lt"/>
              </a:rPr>
              <a:t>memerlukan</a:t>
            </a:r>
            <a:r>
              <a:rPr lang="en-US" sz="2200" dirty="0">
                <a:latin typeface="+mn-lt"/>
              </a:rPr>
              <a:t> unit </a:t>
            </a:r>
            <a:r>
              <a:rPr lang="en-US" sz="2200" dirty="0" err="1">
                <a:latin typeface="+mn-lt"/>
              </a:rPr>
              <a:t>reduksi</a:t>
            </a:r>
            <a:r>
              <a:rPr lang="en-US" sz="2200" dirty="0">
                <a:latin typeface="+mn-lt"/>
              </a:rPr>
              <a:t> </a:t>
            </a:r>
            <a:r>
              <a:rPr lang="en-US" sz="2200" dirty="0" err="1">
                <a:latin typeface="+mn-lt"/>
              </a:rPr>
              <a:t>emisi</a:t>
            </a:r>
            <a:r>
              <a:rPr lang="en-US" sz="2200" dirty="0">
                <a:latin typeface="+mn-lt"/>
              </a:rPr>
              <a:t> GRK, AMS perlu </a:t>
            </a:r>
            <a:r>
              <a:rPr lang="en-US" sz="2200" b="1" dirty="0" err="1">
                <a:latin typeface="+mn-lt"/>
              </a:rPr>
              <a:t>melakukan</a:t>
            </a:r>
            <a:r>
              <a:rPr lang="en-US" sz="2200" b="1" dirty="0">
                <a:latin typeface="+mn-lt"/>
              </a:rPr>
              <a:t> </a:t>
            </a:r>
            <a:r>
              <a:rPr lang="en-US" sz="2200" b="1" dirty="0" err="1">
                <a:latin typeface="+mn-lt"/>
              </a:rPr>
              <a:t>analisis</a:t>
            </a:r>
            <a:r>
              <a:rPr lang="en-US" sz="2200" b="1" dirty="0">
                <a:latin typeface="+mn-lt"/>
              </a:rPr>
              <a:t> dan </a:t>
            </a:r>
            <a:r>
              <a:rPr lang="en-US" sz="2200" b="1" dirty="0" err="1">
                <a:latin typeface="+mn-lt"/>
              </a:rPr>
              <a:t>menyiapkan</a:t>
            </a:r>
            <a:r>
              <a:rPr lang="en-US" sz="2200" b="1" dirty="0">
                <a:latin typeface="+mn-lt"/>
              </a:rPr>
              <a:t> strategi yang </a:t>
            </a:r>
            <a:r>
              <a:rPr lang="en-US" sz="2200" b="1" dirty="0" err="1">
                <a:latin typeface="+mn-lt"/>
              </a:rPr>
              <a:t>komprehensif</a:t>
            </a:r>
            <a:r>
              <a:rPr lang="en-US" sz="2200" b="1" dirty="0">
                <a:latin typeface="+mn-lt"/>
              </a:rPr>
              <a:t> </a:t>
            </a:r>
            <a:r>
              <a:rPr lang="en-US" sz="2200" dirty="0">
                <a:latin typeface="+mn-lt"/>
              </a:rPr>
              <a:t>agar </a:t>
            </a:r>
            <a:r>
              <a:rPr lang="en-US" sz="2200" dirty="0" err="1">
                <a:latin typeface="+mn-lt"/>
              </a:rPr>
              <a:t>pencapaian</a:t>
            </a:r>
            <a:r>
              <a:rPr lang="en-US" sz="2200" dirty="0">
                <a:latin typeface="+mn-lt"/>
              </a:rPr>
              <a:t> NDC dan NZE dapat tetap </a:t>
            </a:r>
            <a:r>
              <a:rPr lang="en-US" sz="2200" dirty="0" err="1">
                <a:latin typeface="+mn-lt"/>
              </a:rPr>
              <a:t>dipertahankan</a:t>
            </a:r>
            <a:r>
              <a:rPr lang="en-US" sz="2200" dirty="0">
                <a:latin typeface="+mn-lt"/>
              </a:rPr>
              <a:t> </a:t>
            </a:r>
            <a:r>
              <a:rPr lang="en-US" sz="2200" dirty="0" err="1">
                <a:latin typeface="+mn-lt"/>
              </a:rPr>
              <a:t>meskipun</a:t>
            </a:r>
            <a:r>
              <a:rPr lang="en-US" sz="2200" dirty="0">
                <a:latin typeface="+mn-lt"/>
              </a:rPr>
              <a:t> dilakukan </a:t>
            </a:r>
            <a:r>
              <a:rPr lang="en-US" sz="2200" dirty="0" err="1">
                <a:latin typeface="+mn-lt"/>
              </a:rPr>
              <a:t>perdagangan</a:t>
            </a:r>
            <a:r>
              <a:rPr lang="en-US" sz="2200" dirty="0">
                <a:latin typeface="+mn-lt"/>
              </a:rPr>
              <a:t> </a:t>
            </a:r>
            <a:r>
              <a:rPr lang="en-US" sz="2200" dirty="0" err="1">
                <a:latin typeface="+mn-lt"/>
              </a:rPr>
              <a:t>karbon</a:t>
            </a:r>
            <a:r>
              <a:rPr lang="en-US" sz="2200" dirty="0">
                <a:latin typeface="+mn-lt"/>
              </a:rPr>
              <a:t> </a:t>
            </a:r>
            <a:r>
              <a:rPr lang="en-US" sz="2200" dirty="0" err="1">
                <a:latin typeface="+mn-lt"/>
              </a:rPr>
              <a:t>internasional</a:t>
            </a:r>
            <a:r>
              <a:rPr lang="en-US" sz="2200" dirty="0">
                <a:latin typeface="+mn-lt"/>
              </a:rPr>
              <a:t> </a:t>
            </a:r>
            <a:r>
              <a:rPr lang="en-US" sz="2200" dirty="0">
                <a:latin typeface="+mn-lt"/>
                <a:sym typeface="Wingdings" panose="05000000000000000000" pitchFamily="2" charset="2"/>
              </a:rPr>
              <a:t> mana </a:t>
            </a:r>
            <a:r>
              <a:rPr lang="en-US" sz="2200" dirty="0" err="1">
                <a:latin typeface="+mn-lt"/>
                <a:sym typeface="Wingdings" panose="05000000000000000000" pitchFamily="2" charset="2"/>
              </a:rPr>
              <a:t>aksi</a:t>
            </a:r>
            <a:r>
              <a:rPr lang="en-US" sz="2200" dirty="0">
                <a:latin typeface="+mn-lt"/>
                <a:sym typeface="Wingdings" panose="05000000000000000000" pitchFamily="2" charset="2"/>
              </a:rPr>
              <a:t> </a:t>
            </a:r>
            <a:r>
              <a:rPr lang="en-US" sz="2200" dirty="0" err="1">
                <a:latin typeface="+mn-lt"/>
                <a:sym typeface="Wingdings" panose="05000000000000000000" pitchFamily="2" charset="2"/>
              </a:rPr>
              <a:t>mitigasi</a:t>
            </a:r>
            <a:r>
              <a:rPr lang="en-US" sz="2200" dirty="0">
                <a:latin typeface="+mn-lt"/>
                <a:sym typeface="Wingdings" panose="05000000000000000000" pitchFamily="2" charset="2"/>
              </a:rPr>
              <a:t> yang dapat dilakukan sendiri, mana </a:t>
            </a:r>
            <a:r>
              <a:rPr lang="en-US" sz="2200" dirty="0" err="1">
                <a:latin typeface="+mn-lt"/>
                <a:sym typeface="Wingdings" panose="05000000000000000000" pitchFamily="2" charset="2"/>
              </a:rPr>
              <a:t>aksi</a:t>
            </a:r>
            <a:r>
              <a:rPr lang="en-US" sz="2200" dirty="0">
                <a:latin typeface="+mn-lt"/>
                <a:sym typeface="Wingdings" panose="05000000000000000000" pitchFamily="2" charset="2"/>
              </a:rPr>
              <a:t> </a:t>
            </a:r>
            <a:r>
              <a:rPr lang="en-US" sz="2200" dirty="0" err="1">
                <a:latin typeface="+mn-lt"/>
                <a:sym typeface="Wingdings" panose="05000000000000000000" pitchFamily="2" charset="2"/>
              </a:rPr>
              <a:t>mitigasi</a:t>
            </a:r>
            <a:r>
              <a:rPr lang="en-US" sz="2200" dirty="0">
                <a:latin typeface="+mn-lt"/>
                <a:sym typeface="Wingdings" panose="05000000000000000000" pitchFamily="2" charset="2"/>
              </a:rPr>
              <a:t> yang </a:t>
            </a:r>
            <a:r>
              <a:rPr lang="en-US" sz="2200" dirty="0" err="1">
                <a:latin typeface="+mn-lt"/>
                <a:sym typeface="Wingdings" panose="05000000000000000000" pitchFamily="2" charset="2"/>
              </a:rPr>
              <a:t>memerlukan</a:t>
            </a:r>
            <a:r>
              <a:rPr lang="en-US" sz="2200" dirty="0">
                <a:latin typeface="+mn-lt"/>
                <a:sym typeface="Wingdings" panose="05000000000000000000" pitchFamily="2" charset="2"/>
              </a:rPr>
              <a:t> </a:t>
            </a:r>
            <a:r>
              <a:rPr lang="en-US" sz="2200" dirty="0" err="1">
                <a:latin typeface="+mn-lt"/>
                <a:sym typeface="Wingdings" panose="05000000000000000000" pitchFamily="2" charset="2"/>
              </a:rPr>
              <a:t>dukungan</a:t>
            </a:r>
            <a:r>
              <a:rPr lang="en-US" sz="2200" dirty="0">
                <a:latin typeface="+mn-lt"/>
                <a:sym typeface="Wingdings" panose="05000000000000000000" pitchFamily="2" charset="2"/>
              </a:rPr>
              <a:t> </a:t>
            </a:r>
            <a:r>
              <a:rPr lang="en-US" sz="2200" dirty="0" err="1">
                <a:latin typeface="+mn-lt"/>
                <a:sym typeface="Wingdings" panose="05000000000000000000" pitchFamily="2" charset="2"/>
              </a:rPr>
              <a:t>internasional</a:t>
            </a:r>
            <a:r>
              <a:rPr lang="en-US" sz="2200" dirty="0">
                <a:latin typeface="+mn-lt"/>
                <a:sym typeface="Wingdings" panose="05000000000000000000" pitchFamily="2" charset="2"/>
              </a:rPr>
              <a:t>, </a:t>
            </a:r>
            <a:r>
              <a:rPr lang="en-US" sz="2200" dirty="0" err="1">
                <a:latin typeface="+mn-lt"/>
                <a:sym typeface="Wingdings" panose="05000000000000000000" pitchFamily="2" charset="2"/>
              </a:rPr>
              <a:t>serta</a:t>
            </a:r>
            <a:r>
              <a:rPr lang="en-US" sz="2200" dirty="0">
                <a:latin typeface="+mn-lt"/>
                <a:sym typeface="Wingdings" panose="05000000000000000000" pitchFamily="2" charset="2"/>
              </a:rPr>
              <a:t> seperti </a:t>
            </a:r>
            <a:r>
              <a:rPr lang="en-US" sz="2200" dirty="0" err="1">
                <a:latin typeface="+mn-lt"/>
                <a:sym typeface="Wingdings" panose="05000000000000000000" pitchFamily="2" charset="2"/>
              </a:rPr>
              <a:t>apa</a:t>
            </a:r>
            <a:r>
              <a:rPr lang="en-US" sz="2200" dirty="0">
                <a:latin typeface="+mn-lt"/>
                <a:sym typeface="Wingdings" panose="05000000000000000000" pitchFamily="2" charset="2"/>
              </a:rPr>
              <a:t> </a:t>
            </a:r>
            <a:r>
              <a:rPr lang="en-US" sz="2200" dirty="0" err="1">
                <a:latin typeface="+mn-lt"/>
                <a:sym typeface="Wingdings" panose="05000000000000000000" pitchFamily="2" charset="2"/>
              </a:rPr>
              <a:t>pembagian</a:t>
            </a:r>
            <a:r>
              <a:rPr lang="en-US" sz="2200" dirty="0">
                <a:latin typeface="+mn-lt"/>
                <a:sym typeface="Wingdings" panose="05000000000000000000" pitchFamily="2" charset="2"/>
              </a:rPr>
              <a:t> unit </a:t>
            </a:r>
            <a:r>
              <a:rPr lang="en-US" sz="2200" dirty="0" err="1">
                <a:latin typeface="+mn-lt"/>
                <a:sym typeface="Wingdings" panose="05000000000000000000" pitchFamily="2" charset="2"/>
              </a:rPr>
              <a:t>reduksi</a:t>
            </a:r>
            <a:r>
              <a:rPr lang="en-US" sz="2200" dirty="0">
                <a:latin typeface="+mn-lt"/>
                <a:sym typeface="Wingdings" panose="05000000000000000000" pitchFamily="2" charset="2"/>
              </a:rPr>
              <a:t> </a:t>
            </a:r>
            <a:r>
              <a:rPr lang="en-US" sz="2200" dirty="0" err="1">
                <a:latin typeface="+mn-lt"/>
                <a:sym typeface="Wingdings" panose="05000000000000000000" pitchFamily="2" charset="2"/>
              </a:rPr>
              <a:t>emisi</a:t>
            </a:r>
            <a:r>
              <a:rPr lang="en-US" sz="2200" dirty="0">
                <a:latin typeface="+mn-lt"/>
                <a:sym typeface="Wingdings" panose="05000000000000000000" pitchFamily="2" charset="2"/>
              </a:rPr>
              <a:t> GRK yang </a:t>
            </a:r>
            <a:r>
              <a:rPr lang="en-US" sz="2200" dirty="0" err="1">
                <a:latin typeface="+mn-lt"/>
                <a:sym typeface="Wingdings" panose="05000000000000000000" pitchFamily="2" charset="2"/>
              </a:rPr>
              <a:t>akan</a:t>
            </a:r>
            <a:r>
              <a:rPr lang="en-US" sz="2200" dirty="0">
                <a:latin typeface="+mn-lt"/>
                <a:sym typeface="Wingdings" panose="05000000000000000000" pitchFamily="2" charset="2"/>
              </a:rPr>
              <a:t> dilakukan</a:t>
            </a:r>
            <a:endParaRPr lang="en-US" sz="2200" dirty="0">
              <a:latin typeface="+mn-lt"/>
            </a:endParaRPr>
          </a:p>
          <a:p>
            <a:pPr>
              <a:lnSpc>
                <a:spcPct val="100000"/>
              </a:lnSpc>
              <a:spcBef>
                <a:spcPts val="400"/>
              </a:spcBef>
              <a:spcAft>
                <a:spcPts val="400"/>
              </a:spcAft>
            </a:pPr>
            <a:r>
              <a:rPr lang="en-US" sz="2200" b="1" dirty="0" err="1">
                <a:latin typeface="+mn-lt"/>
              </a:rPr>
              <a:t>Instrumen</a:t>
            </a:r>
            <a:r>
              <a:rPr lang="en-US" sz="2200" b="1" dirty="0">
                <a:latin typeface="+mn-lt"/>
              </a:rPr>
              <a:t> </a:t>
            </a:r>
            <a:r>
              <a:rPr lang="en-US" sz="2200" b="1" i="1" dirty="0">
                <a:latin typeface="+mn-lt"/>
              </a:rPr>
              <a:t>carbon pricing </a:t>
            </a:r>
            <a:r>
              <a:rPr lang="en-US" sz="2200" b="1" dirty="0" err="1">
                <a:latin typeface="+mn-lt"/>
              </a:rPr>
              <a:t>domestik</a:t>
            </a:r>
            <a:r>
              <a:rPr lang="en-US" sz="2200" b="1" dirty="0">
                <a:latin typeface="+mn-lt"/>
              </a:rPr>
              <a:t> </a:t>
            </a:r>
            <a:r>
              <a:rPr lang="en-US" sz="2200" dirty="0" err="1">
                <a:latin typeface="+mn-lt"/>
              </a:rPr>
              <a:t>akan</a:t>
            </a:r>
            <a:r>
              <a:rPr lang="en-US" sz="2200" dirty="0">
                <a:latin typeface="+mn-lt"/>
              </a:rPr>
              <a:t> </a:t>
            </a:r>
            <a:r>
              <a:rPr lang="en-US" sz="2200" dirty="0" err="1">
                <a:latin typeface="+mn-lt"/>
              </a:rPr>
              <a:t>membantu</a:t>
            </a:r>
            <a:r>
              <a:rPr lang="en-US" sz="2200" dirty="0">
                <a:latin typeface="+mn-lt"/>
              </a:rPr>
              <a:t> </a:t>
            </a:r>
            <a:r>
              <a:rPr lang="en-US" sz="2200" dirty="0" err="1">
                <a:latin typeface="+mn-lt"/>
              </a:rPr>
              <a:t>pencapaian</a:t>
            </a:r>
            <a:r>
              <a:rPr lang="en-US" sz="2200" dirty="0">
                <a:latin typeface="+mn-lt"/>
              </a:rPr>
              <a:t> target NDC dan NZE </a:t>
            </a:r>
            <a:r>
              <a:rPr lang="en-US" sz="2200" dirty="0" err="1">
                <a:latin typeface="+mn-lt"/>
              </a:rPr>
              <a:t>namun</a:t>
            </a:r>
            <a:r>
              <a:rPr lang="en-US" sz="2200" dirty="0">
                <a:latin typeface="+mn-lt"/>
              </a:rPr>
              <a:t> </a:t>
            </a:r>
            <a:r>
              <a:rPr lang="en-US" sz="2200" dirty="0" err="1">
                <a:latin typeface="+mn-lt"/>
              </a:rPr>
              <a:t>sebaiknya</a:t>
            </a:r>
            <a:r>
              <a:rPr lang="en-US" sz="2200" dirty="0">
                <a:latin typeface="+mn-lt"/>
              </a:rPr>
              <a:t> dilakukan terhadap </a:t>
            </a:r>
            <a:r>
              <a:rPr lang="en-US" sz="2200" b="1" dirty="0" err="1">
                <a:latin typeface="+mn-lt"/>
              </a:rPr>
              <a:t>aksi</a:t>
            </a:r>
            <a:r>
              <a:rPr lang="en-US" sz="2200" b="1" dirty="0">
                <a:latin typeface="+mn-lt"/>
              </a:rPr>
              <a:t> </a:t>
            </a:r>
            <a:r>
              <a:rPr lang="en-US" sz="2200" b="1" dirty="0" err="1">
                <a:latin typeface="+mn-lt"/>
              </a:rPr>
              <a:t>mitigasi</a:t>
            </a:r>
            <a:r>
              <a:rPr lang="en-US" sz="2200" b="1" dirty="0">
                <a:latin typeface="+mn-lt"/>
              </a:rPr>
              <a:t> yang </a:t>
            </a:r>
            <a:r>
              <a:rPr lang="en-US" sz="2200" b="1" dirty="0" err="1">
                <a:latin typeface="+mn-lt"/>
              </a:rPr>
              <a:t>relatif</a:t>
            </a:r>
            <a:r>
              <a:rPr lang="en-US" sz="2200" b="1" dirty="0">
                <a:latin typeface="+mn-lt"/>
              </a:rPr>
              <a:t> tanpa </a:t>
            </a:r>
            <a:r>
              <a:rPr lang="en-US" sz="2200" b="1" dirty="0" err="1">
                <a:latin typeface="+mn-lt"/>
              </a:rPr>
              <a:t>biaya</a:t>
            </a:r>
            <a:r>
              <a:rPr lang="en-US" sz="2200" b="1" dirty="0">
                <a:latin typeface="+mn-lt"/>
              </a:rPr>
              <a:t> atau </a:t>
            </a:r>
            <a:r>
              <a:rPr lang="en-US" sz="2200" b="1" dirty="0" err="1">
                <a:latin typeface="+mn-lt"/>
              </a:rPr>
              <a:t>biaya</a:t>
            </a:r>
            <a:r>
              <a:rPr lang="en-US" sz="2200" b="1" dirty="0">
                <a:latin typeface="+mn-lt"/>
              </a:rPr>
              <a:t> </a:t>
            </a:r>
            <a:r>
              <a:rPr lang="en-US" sz="2200" b="1" dirty="0" err="1">
                <a:latin typeface="+mn-lt"/>
              </a:rPr>
              <a:t>rendah</a:t>
            </a:r>
            <a:r>
              <a:rPr lang="en-US" sz="2200" dirty="0">
                <a:latin typeface="+mn-lt"/>
              </a:rPr>
              <a:t> agar tidak </a:t>
            </a:r>
            <a:r>
              <a:rPr lang="en-US" sz="2200" dirty="0" err="1">
                <a:latin typeface="+mn-lt"/>
              </a:rPr>
              <a:t>terlalu</a:t>
            </a:r>
            <a:r>
              <a:rPr lang="en-US" sz="2200" dirty="0">
                <a:latin typeface="+mn-lt"/>
              </a:rPr>
              <a:t> </a:t>
            </a:r>
            <a:r>
              <a:rPr lang="en-US" sz="2200" dirty="0" err="1">
                <a:latin typeface="+mn-lt"/>
              </a:rPr>
              <a:t>membebani</a:t>
            </a:r>
            <a:r>
              <a:rPr lang="en-US" sz="2200" dirty="0">
                <a:latin typeface="+mn-lt"/>
              </a:rPr>
              <a:t> </a:t>
            </a:r>
            <a:r>
              <a:rPr lang="en-US" sz="2200" dirty="0" err="1">
                <a:latin typeface="+mn-lt"/>
              </a:rPr>
              <a:t>keuangan</a:t>
            </a:r>
            <a:r>
              <a:rPr lang="en-US" sz="2200" dirty="0">
                <a:latin typeface="+mn-lt"/>
              </a:rPr>
              <a:t> </a:t>
            </a:r>
            <a:r>
              <a:rPr lang="en-US" sz="2200" dirty="0" err="1">
                <a:latin typeface="+mn-lt"/>
              </a:rPr>
              <a:t>domestik</a:t>
            </a:r>
            <a:endParaRPr lang="en-US" sz="2200" dirty="0">
              <a:latin typeface="+mn-lt"/>
            </a:endParaRPr>
          </a:p>
          <a:p>
            <a:pPr>
              <a:lnSpc>
                <a:spcPct val="100000"/>
              </a:lnSpc>
              <a:spcBef>
                <a:spcPts val="400"/>
              </a:spcBef>
              <a:spcAft>
                <a:spcPts val="400"/>
              </a:spcAft>
            </a:pPr>
            <a:r>
              <a:rPr lang="en-US" sz="2200" dirty="0" err="1">
                <a:latin typeface="+mn-lt"/>
              </a:rPr>
              <a:t>Pajak</a:t>
            </a:r>
            <a:r>
              <a:rPr lang="en-US" sz="2200" dirty="0">
                <a:latin typeface="+mn-lt"/>
              </a:rPr>
              <a:t> </a:t>
            </a:r>
            <a:r>
              <a:rPr lang="en-US" sz="2200" dirty="0" err="1">
                <a:latin typeface="+mn-lt"/>
              </a:rPr>
              <a:t>karbon</a:t>
            </a:r>
            <a:r>
              <a:rPr lang="en-US" sz="2200" dirty="0">
                <a:latin typeface="+mn-lt"/>
              </a:rPr>
              <a:t> </a:t>
            </a:r>
            <a:r>
              <a:rPr lang="en-US" sz="2200" dirty="0" err="1">
                <a:latin typeface="+mn-lt"/>
              </a:rPr>
              <a:t>akan</a:t>
            </a:r>
            <a:r>
              <a:rPr lang="en-US" sz="2200" dirty="0">
                <a:latin typeface="+mn-lt"/>
              </a:rPr>
              <a:t> </a:t>
            </a:r>
            <a:r>
              <a:rPr lang="en-US" sz="2200" dirty="0" err="1">
                <a:latin typeface="+mn-lt"/>
              </a:rPr>
              <a:t>membantu</a:t>
            </a:r>
            <a:r>
              <a:rPr lang="en-US" sz="2200" dirty="0">
                <a:latin typeface="+mn-lt"/>
              </a:rPr>
              <a:t> </a:t>
            </a:r>
            <a:r>
              <a:rPr lang="en-US" sz="2200" dirty="0" err="1">
                <a:latin typeface="+mn-lt"/>
              </a:rPr>
              <a:t>penurunan</a:t>
            </a:r>
            <a:r>
              <a:rPr lang="en-US" sz="2200" dirty="0">
                <a:latin typeface="+mn-lt"/>
              </a:rPr>
              <a:t> </a:t>
            </a:r>
            <a:r>
              <a:rPr lang="en-US" sz="2200" dirty="0" err="1">
                <a:latin typeface="+mn-lt"/>
              </a:rPr>
              <a:t>emisi</a:t>
            </a:r>
            <a:r>
              <a:rPr lang="en-US" sz="2200" dirty="0">
                <a:latin typeface="+mn-lt"/>
              </a:rPr>
              <a:t> GRK </a:t>
            </a:r>
            <a:r>
              <a:rPr lang="en-US" sz="2200" dirty="0" err="1">
                <a:latin typeface="+mn-lt"/>
              </a:rPr>
              <a:t>namun</a:t>
            </a:r>
            <a:r>
              <a:rPr lang="en-US" sz="2200" dirty="0">
                <a:latin typeface="+mn-lt"/>
              </a:rPr>
              <a:t> </a:t>
            </a:r>
            <a:r>
              <a:rPr lang="en-US" sz="2200" dirty="0" err="1">
                <a:latin typeface="+mn-lt"/>
              </a:rPr>
              <a:t>sulit</a:t>
            </a:r>
            <a:r>
              <a:rPr lang="en-US" sz="2200" dirty="0">
                <a:latin typeface="+mn-lt"/>
              </a:rPr>
              <a:t> </a:t>
            </a:r>
            <a:r>
              <a:rPr lang="en-US" sz="2200" dirty="0" err="1">
                <a:latin typeface="+mn-lt"/>
              </a:rPr>
              <a:t>untuk</a:t>
            </a:r>
            <a:r>
              <a:rPr lang="en-US" sz="2200" dirty="0">
                <a:latin typeface="+mn-lt"/>
              </a:rPr>
              <a:t> dilakukan </a:t>
            </a:r>
            <a:r>
              <a:rPr lang="en-US" sz="2200" dirty="0" err="1">
                <a:latin typeface="+mn-lt"/>
              </a:rPr>
              <a:t>penghitungan</a:t>
            </a:r>
            <a:r>
              <a:rPr lang="en-US" sz="2200" dirty="0">
                <a:latin typeface="+mn-lt"/>
              </a:rPr>
              <a:t> </a:t>
            </a:r>
            <a:r>
              <a:rPr lang="en-US" sz="2200" dirty="0" err="1">
                <a:latin typeface="+mn-lt"/>
              </a:rPr>
              <a:t>reduksi</a:t>
            </a:r>
            <a:r>
              <a:rPr lang="en-US" sz="2200" dirty="0">
                <a:latin typeface="+mn-lt"/>
              </a:rPr>
              <a:t> </a:t>
            </a:r>
            <a:r>
              <a:rPr lang="en-US" sz="2200" dirty="0" err="1">
                <a:latin typeface="+mn-lt"/>
              </a:rPr>
              <a:t>emisi</a:t>
            </a:r>
            <a:r>
              <a:rPr lang="en-US" sz="2200" dirty="0">
                <a:latin typeface="+mn-lt"/>
              </a:rPr>
              <a:t> GRK yang </a:t>
            </a:r>
            <a:r>
              <a:rPr lang="en-US" sz="2200" dirty="0" err="1">
                <a:latin typeface="+mn-lt"/>
              </a:rPr>
              <a:t>terjadi</a:t>
            </a:r>
            <a:r>
              <a:rPr lang="en-US" sz="2200" dirty="0">
                <a:latin typeface="+mn-lt"/>
              </a:rPr>
              <a:t> </a:t>
            </a:r>
            <a:r>
              <a:rPr lang="en-US" sz="2200" dirty="0">
                <a:latin typeface="+mn-lt"/>
                <a:sym typeface="Wingdings" panose="05000000000000000000" pitchFamily="2" charset="2"/>
              </a:rPr>
              <a:t> revenue </a:t>
            </a:r>
            <a:r>
              <a:rPr lang="en-US" sz="2200" dirty="0" err="1">
                <a:latin typeface="+mn-lt"/>
                <a:sym typeface="Wingdings" panose="05000000000000000000" pitchFamily="2" charset="2"/>
              </a:rPr>
              <a:t>dari</a:t>
            </a:r>
            <a:r>
              <a:rPr lang="en-US" sz="2200" dirty="0">
                <a:latin typeface="+mn-lt"/>
                <a:sym typeface="Wingdings" panose="05000000000000000000" pitchFamily="2" charset="2"/>
              </a:rPr>
              <a:t> </a:t>
            </a:r>
            <a:r>
              <a:rPr lang="en-US" sz="2200" dirty="0" err="1">
                <a:latin typeface="+mn-lt"/>
                <a:sym typeface="Wingdings" panose="05000000000000000000" pitchFamily="2" charset="2"/>
              </a:rPr>
              <a:t>pajak</a:t>
            </a:r>
            <a:r>
              <a:rPr lang="en-US" sz="2200" dirty="0">
                <a:latin typeface="+mn-lt"/>
                <a:sym typeface="Wingdings" panose="05000000000000000000" pitchFamily="2" charset="2"/>
              </a:rPr>
              <a:t> </a:t>
            </a:r>
            <a:r>
              <a:rPr lang="en-US" sz="2200" dirty="0" err="1">
                <a:latin typeface="+mn-lt"/>
                <a:sym typeface="Wingdings" panose="05000000000000000000" pitchFamily="2" charset="2"/>
              </a:rPr>
              <a:t>karbon</a:t>
            </a:r>
            <a:r>
              <a:rPr lang="en-US" sz="2200" dirty="0">
                <a:latin typeface="+mn-lt"/>
                <a:sym typeface="Wingdings" panose="05000000000000000000" pitchFamily="2" charset="2"/>
              </a:rPr>
              <a:t> </a:t>
            </a:r>
            <a:r>
              <a:rPr lang="en-US" sz="2200" dirty="0" err="1">
                <a:latin typeface="+mn-lt"/>
                <a:sym typeface="Wingdings" panose="05000000000000000000" pitchFamily="2" charset="2"/>
              </a:rPr>
              <a:t>harus</a:t>
            </a:r>
            <a:r>
              <a:rPr lang="en-US" sz="2200" dirty="0">
                <a:latin typeface="+mn-lt"/>
                <a:sym typeface="Wingdings" panose="05000000000000000000" pitchFamily="2" charset="2"/>
              </a:rPr>
              <a:t> </a:t>
            </a:r>
            <a:r>
              <a:rPr lang="en-US" sz="2200" dirty="0" err="1">
                <a:latin typeface="+mn-lt"/>
                <a:sym typeface="Wingdings" panose="05000000000000000000" pitchFamily="2" charset="2"/>
              </a:rPr>
              <a:t>dialokasikan</a:t>
            </a:r>
            <a:r>
              <a:rPr lang="en-US" sz="2200" dirty="0">
                <a:latin typeface="+mn-lt"/>
                <a:sym typeface="Wingdings" panose="05000000000000000000" pitchFamily="2" charset="2"/>
              </a:rPr>
              <a:t> </a:t>
            </a:r>
            <a:r>
              <a:rPr lang="en-US" sz="2200" dirty="0" err="1">
                <a:latin typeface="+mn-lt"/>
                <a:sym typeface="Wingdings" panose="05000000000000000000" pitchFamily="2" charset="2"/>
              </a:rPr>
              <a:t>untuk</a:t>
            </a:r>
            <a:r>
              <a:rPr lang="en-US" sz="2200" dirty="0">
                <a:latin typeface="+mn-lt"/>
                <a:sym typeface="Wingdings" panose="05000000000000000000" pitchFamily="2" charset="2"/>
              </a:rPr>
              <a:t> </a:t>
            </a:r>
            <a:r>
              <a:rPr lang="en-US" sz="2200" dirty="0" err="1">
                <a:latin typeface="+mn-lt"/>
                <a:sym typeface="Wingdings" panose="05000000000000000000" pitchFamily="2" charset="2"/>
              </a:rPr>
              <a:t>aksi</a:t>
            </a:r>
            <a:r>
              <a:rPr lang="en-US" sz="2200" dirty="0">
                <a:latin typeface="+mn-lt"/>
                <a:sym typeface="Wingdings" panose="05000000000000000000" pitchFamily="2" charset="2"/>
              </a:rPr>
              <a:t> </a:t>
            </a:r>
            <a:r>
              <a:rPr lang="en-US" sz="2200" dirty="0" err="1">
                <a:latin typeface="+mn-lt"/>
                <a:sym typeface="Wingdings" panose="05000000000000000000" pitchFamily="2" charset="2"/>
              </a:rPr>
              <a:t>iklim</a:t>
            </a:r>
            <a:r>
              <a:rPr lang="en-US" sz="2200" dirty="0">
                <a:latin typeface="+mn-lt"/>
                <a:sym typeface="Wingdings" panose="05000000000000000000" pitchFamily="2" charset="2"/>
              </a:rPr>
              <a:t> (</a:t>
            </a:r>
            <a:r>
              <a:rPr lang="en-US" sz="2200" dirty="0" err="1">
                <a:latin typeface="+mn-lt"/>
                <a:sym typeface="Wingdings" panose="05000000000000000000" pitchFamily="2" charset="2"/>
              </a:rPr>
              <a:t>mitigasi</a:t>
            </a:r>
            <a:r>
              <a:rPr lang="en-US" sz="2200" dirty="0">
                <a:latin typeface="+mn-lt"/>
                <a:sym typeface="Wingdings" panose="05000000000000000000" pitchFamily="2" charset="2"/>
              </a:rPr>
              <a:t> dan </a:t>
            </a:r>
            <a:r>
              <a:rPr lang="en-US" sz="2200" dirty="0" err="1">
                <a:latin typeface="+mn-lt"/>
                <a:sym typeface="Wingdings" panose="05000000000000000000" pitchFamily="2" charset="2"/>
              </a:rPr>
              <a:t>adaptasi</a:t>
            </a:r>
            <a:r>
              <a:rPr lang="en-US" sz="2200" dirty="0">
                <a:latin typeface="+mn-lt"/>
                <a:sym typeface="Wingdings" panose="05000000000000000000" pitchFamily="2" charset="2"/>
              </a:rPr>
              <a:t>) sehingga </a:t>
            </a:r>
            <a:r>
              <a:rPr lang="en-US" sz="2200" dirty="0" err="1">
                <a:latin typeface="+mn-lt"/>
                <a:sym typeface="Wingdings" panose="05000000000000000000" pitchFamily="2" charset="2"/>
              </a:rPr>
              <a:t>manfaat</a:t>
            </a:r>
            <a:r>
              <a:rPr lang="en-US" sz="2200" dirty="0">
                <a:latin typeface="+mn-lt"/>
                <a:sym typeface="Wingdings" panose="05000000000000000000" pitchFamily="2" charset="2"/>
              </a:rPr>
              <a:t> </a:t>
            </a:r>
            <a:r>
              <a:rPr lang="en-US" sz="2200" dirty="0" err="1">
                <a:latin typeface="+mn-lt"/>
                <a:sym typeface="Wingdings" panose="05000000000000000000" pitchFamily="2" charset="2"/>
              </a:rPr>
              <a:t>pajak</a:t>
            </a:r>
            <a:r>
              <a:rPr lang="en-US" sz="2200" dirty="0">
                <a:latin typeface="+mn-lt"/>
                <a:sym typeface="Wingdings" panose="05000000000000000000" pitchFamily="2" charset="2"/>
              </a:rPr>
              <a:t> </a:t>
            </a:r>
            <a:r>
              <a:rPr lang="en-US" sz="2200" dirty="0" err="1">
                <a:latin typeface="+mn-lt"/>
                <a:sym typeface="Wingdings" panose="05000000000000000000" pitchFamily="2" charset="2"/>
              </a:rPr>
              <a:t>karbon</a:t>
            </a:r>
            <a:r>
              <a:rPr lang="en-US" sz="2200" dirty="0">
                <a:latin typeface="+mn-lt"/>
                <a:sym typeface="Wingdings" panose="05000000000000000000" pitchFamily="2" charset="2"/>
              </a:rPr>
              <a:t> </a:t>
            </a:r>
            <a:r>
              <a:rPr lang="en-US" sz="2200" dirty="0" err="1">
                <a:latin typeface="+mn-lt"/>
                <a:sym typeface="Wingdings" panose="05000000000000000000" pitchFamily="2" charset="2"/>
              </a:rPr>
              <a:t>dirasakan</a:t>
            </a:r>
            <a:r>
              <a:rPr lang="en-US" sz="2200" dirty="0">
                <a:latin typeface="+mn-lt"/>
                <a:sym typeface="Wingdings" panose="05000000000000000000" pitchFamily="2" charset="2"/>
              </a:rPr>
              <a:t> langsung </a:t>
            </a:r>
            <a:r>
              <a:rPr lang="en-US" sz="2200" dirty="0" err="1">
                <a:latin typeface="+mn-lt"/>
                <a:sym typeface="Wingdings" panose="05000000000000000000" pitchFamily="2" charset="2"/>
              </a:rPr>
              <a:t>dalam</a:t>
            </a:r>
            <a:r>
              <a:rPr lang="en-US" sz="2200" dirty="0">
                <a:latin typeface="+mn-lt"/>
                <a:sym typeface="Wingdings" panose="05000000000000000000" pitchFamily="2" charset="2"/>
              </a:rPr>
              <a:t> </a:t>
            </a:r>
            <a:r>
              <a:rPr lang="en-US" sz="2200" dirty="0" err="1">
                <a:latin typeface="+mn-lt"/>
                <a:sym typeface="Wingdings" panose="05000000000000000000" pitchFamily="2" charset="2"/>
              </a:rPr>
              <a:t>aksi</a:t>
            </a:r>
            <a:r>
              <a:rPr lang="en-US" sz="2200" dirty="0">
                <a:latin typeface="+mn-lt"/>
                <a:sym typeface="Wingdings" panose="05000000000000000000" pitchFamily="2" charset="2"/>
              </a:rPr>
              <a:t> </a:t>
            </a:r>
            <a:r>
              <a:rPr lang="en-US" sz="2200" dirty="0" err="1">
                <a:latin typeface="+mn-lt"/>
                <a:sym typeface="Wingdings" panose="05000000000000000000" pitchFamily="2" charset="2"/>
              </a:rPr>
              <a:t>iklim</a:t>
            </a:r>
            <a:endParaRPr lang="en-US" sz="2200" dirty="0">
              <a:latin typeface="+mn-lt"/>
              <a:sym typeface="Wingdings" panose="05000000000000000000" pitchFamily="2" charset="2"/>
            </a:endParaRPr>
          </a:p>
        </p:txBody>
      </p:sp>
    </p:spTree>
    <p:extLst>
      <p:ext uri="{BB962C8B-B14F-4D97-AF65-F5344CB8AC3E}">
        <p14:creationId xmlns:p14="http://schemas.microsoft.com/office/powerpoint/2010/main" val="70235925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00F9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22039</TotalTime>
  <Words>1649</Words>
  <Application>Microsoft Office PowerPoint</Application>
  <PresentationFormat>Widescreen</PresentationFormat>
  <Paragraphs>143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Corbel</vt:lpstr>
      <vt:lpstr>Helvetica Light</vt:lpstr>
      <vt:lpstr>Lato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officeid0223</dc:creator>
  <cp:lastModifiedBy>Kuki Soejachmoen</cp:lastModifiedBy>
  <cp:revision>156</cp:revision>
  <dcterms:created xsi:type="dcterms:W3CDTF">2022-05-24T05:53:04Z</dcterms:created>
  <dcterms:modified xsi:type="dcterms:W3CDTF">2023-10-20T00:57:55Z</dcterms:modified>
</cp:coreProperties>
</file>